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1"/>
  </p:notesMasterIdLst>
  <p:sldIdLst>
    <p:sldId id="256" r:id="rId101"/>
    <p:sldId id="257" r:id="rId102"/>
    <p:sldId id="258" r:id="rId103"/>
    <p:sldId id="259" r:id="rId104"/>
    <p:sldId id="260" r:id="rId105"/>
    <p:sldId id="261" r:id="rId106"/>
    <p:sldId id="262" r:id="rId107"/>
    <p:sldId id="263" r:id="rId108"/>
    <p:sldId id="264" r:id="rId109"/>
    <p:sldId id="265" r:id="rId110"/>
    <p:sldId id="266" r:id="rId111"/>
    <p:sldId id="267" r:id="rId112"/>
    <p:sldId id="268" r:id="rId113"/>
    <p:sldId id="269" r:id="rId114"/>
    <p:sldId id="270" r:id="rId115"/>
    <p:sldId id="271" r:id="rId116"/>
    <p:sldId id="272" r:id="rId117"/>
    <p:sldId id="273" r:id="rId118"/>
    <p:sldId id="274" r:id="rId119"/>
    <p:sldId id="275" r:id="rId120"/>
    <p:sldId id="276" r:id="rId121"/>
    <p:sldId id="277" r:id="rId122"/>
    <p:sldId id="278" r:id="rId123"/>
    <p:sldId id="279" r:id="rId124"/>
    <p:sldId id="280" r:id="rId125"/>
    <p:sldId id="281" r:id="rId126"/>
    <p:sldId id="282" r:id="rId127"/>
    <p:sldId id="283" r:id="rId128"/>
    <p:sldId id="284" r:id="rId129"/>
    <p:sldId id="285" r:id="rId130"/>
    <p:sldId id="286" r:id="rId131"/>
    <p:sldId id="287" r:id="rId132"/>
    <p:sldId id="288" r:id="rId133"/>
    <p:sldId id="289" r:id="rId134"/>
    <p:sldId id="290" r:id="rId135"/>
    <p:sldId id="291" r:id="rId136"/>
    <p:sldId id="292" r:id="rId137"/>
    <p:sldId id="293" r:id="rId138"/>
    <p:sldId id="294" r:id="rId139"/>
    <p:sldId id="295" r:id="rId1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League Spartan" charset="1" panose="00000800000000000000"/>
      <p:regular r:id="rId16"/>
    </p:embeddedFont>
    <p:embeddedFont>
      <p:font typeface="Roboto" charset="1" panose="02000000000000000000"/>
      <p:regular r:id="rId17"/>
    </p:embeddedFont>
    <p:embeddedFont>
      <p:font typeface="Roboto Bold" charset="1" panose="02000000000000000000"/>
      <p:regular r:id="rId18"/>
    </p:embeddedFont>
    <p:embeddedFont>
      <p:font typeface="Roboto Italics" charset="1" panose="02000000000000000000"/>
      <p:regular r:id="rId19"/>
    </p:embeddedFont>
    <p:embeddedFont>
      <p:font typeface="Roboto Bold Italics" charset="1" panose="02000000000000000000"/>
      <p:regular r:id="rId20"/>
    </p:embeddedFont>
    <p:embeddedFont>
      <p:font typeface="DM Sans" charset="1" panose="00000000000000000000"/>
      <p:regular r:id="rId21"/>
    </p:embeddedFont>
    <p:embeddedFont>
      <p:font typeface="DM Sans Bold" charset="1" panose="00000000000000000000"/>
      <p:regular r:id="rId22"/>
    </p:embeddedFont>
    <p:embeddedFont>
      <p:font typeface="DM Sans Italics" charset="1" panose="00000000000000000000"/>
      <p:regular r:id="rId23"/>
    </p:embeddedFont>
    <p:embeddedFont>
      <p:font typeface="DM Sans Bold Italics" charset="1" panose="00000000000000000000"/>
      <p:regular r:id="rId24"/>
    </p:embeddedFont>
    <p:embeddedFont>
      <p:font typeface="Codec Pro ExtraBold" charset="1" panose="00000700000000000000"/>
      <p:regular r:id="rId25"/>
    </p:embeddedFont>
    <p:embeddedFont>
      <p:font typeface="Codec Pro ExtraBold Bold" charset="1" panose="000009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Poppins" charset="1" panose="00000500000000000000"/>
      <p:regular r:id="rId33"/>
    </p:embeddedFont>
    <p:embeddedFont>
      <p:font typeface="Poppins Bold" charset="1" panose="00000800000000000000"/>
      <p:regular r:id="rId34"/>
    </p:embeddedFont>
    <p:embeddedFont>
      <p:font typeface="Poppins Italics" charset="1" panose="00000500000000000000"/>
      <p:regular r:id="rId35"/>
    </p:embeddedFont>
    <p:embeddedFont>
      <p:font typeface="Poppins Bold Italics" charset="1" panose="00000800000000000000"/>
      <p:regular r:id="rId36"/>
    </p:embeddedFont>
    <p:embeddedFont>
      <p:font typeface="Poppins Thin" charset="1" panose="00000300000000000000"/>
      <p:regular r:id="rId37"/>
    </p:embeddedFont>
    <p:embeddedFont>
      <p:font typeface="Poppins Thin Italics" charset="1" panose="00000300000000000000"/>
      <p:regular r:id="rId38"/>
    </p:embeddedFont>
    <p:embeddedFont>
      <p:font typeface="Poppins Extra-Light" charset="1" panose="00000300000000000000"/>
      <p:regular r:id="rId39"/>
    </p:embeddedFont>
    <p:embeddedFont>
      <p:font typeface="Poppins Extra-Light Italics" charset="1" panose="00000300000000000000"/>
      <p:regular r:id="rId40"/>
    </p:embeddedFont>
    <p:embeddedFont>
      <p:font typeface="Poppins Light" charset="1" panose="00000400000000000000"/>
      <p:regular r:id="rId41"/>
    </p:embeddedFont>
    <p:embeddedFont>
      <p:font typeface="Poppins Light Italics" charset="1" panose="00000400000000000000"/>
      <p:regular r:id="rId42"/>
    </p:embeddedFont>
    <p:embeddedFont>
      <p:font typeface="Poppins Medium" charset="1" panose="00000600000000000000"/>
      <p:regular r:id="rId43"/>
    </p:embeddedFont>
    <p:embeddedFont>
      <p:font typeface="Poppins Medium Italics" charset="1" panose="00000600000000000000"/>
      <p:regular r:id="rId44"/>
    </p:embeddedFont>
    <p:embeddedFont>
      <p:font typeface="Poppins Semi-Bold" charset="1" panose="00000700000000000000"/>
      <p:regular r:id="rId45"/>
    </p:embeddedFont>
    <p:embeddedFont>
      <p:font typeface="Poppins Semi-Bold Italics" charset="1" panose="00000700000000000000"/>
      <p:regular r:id="rId46"/>
    </p:embeddedFont>
    <p:embeddedFont>
      <p:font typeface="Poppins Ultra-Bold" charset="1" panose="00000900000000000000"/>
      <p:regular r:id="rId47"/>
    </p:embeddedFont>
    <p:embeddedFont>
      <p:font typeface="Poppins Ultra-Bold Italics" charset="1" panose="00000900000000000000"/>
      <p:regular r:id="rId48"/>
    </p:embeddedFont>
    <p:embeddedFont>
      <p:font typeface="Poppins Heavy" charset="1" panose="00000A00000000000000"/>
      <p:regular r:id="rId49"/>
    </p:embeddedFont>
    <p:embeddedFont>
      <p:font typeface="Poppins Heavy Italics" charset="1" panose="00000A00000000000000"/>
      <p:regular r:id="rId50"/>
    </p:embeddedFont>
    <p:embeddedFont>
      <p:font typeface="Codec Pro" charset="1" panose="00000500000000000000"/>
      <p:regular r:id="rId51"/>
    </p:embeddedFont>
    <p:embeddedFont>
      <p:font typeface="Codec Pro Bold" charset="1" panose="00000600000000000000"/>
      <p:regular r:id="rId52"/>
    </p:embeddedFont>
    <p:embeddedFont>
      <p:font typeface="Codec Pro Thin" charset="1" panose="00000200000000000000"/>
      <p:regular r:id="rId53"/>
    </p:embeddedFont>
    <p:embeddedFont>
      <p:font typeface="Codec Pro Light" charset="1" panose="00000300000000000000"/>
      <p:regular r:id="rId54"/>
    </p:embeddedFont>
    <p:embeddedFont>
      <p:font typeface="Codec Pro Ultra-Bold" charset="1" panose="00000700000000000000"/>
      <p:regular r:id="rId55"/>
    </p:embeddedFont>
    <p:embeddedFont>
      <p:font typeface="Codec Pro Heavy" charset="1" panose="00000A00000000000000"/>
      <p:regular r:id="rId56"/>
    </p:embeddedFont>
    <p:embeddedFont>
      <p:font typeface="Now" charset="1" panose="00000500000000000000"/>
      <p:regular r:id="rId57"/>
    </p:embeddedFont>
    <p:embeddedFont>
      <p:font typeface="Now Bold" charset="1" panose="00000800000000000000"/>
      <p:regular r:id="rId58"/>
    </p:embeddedFont>
    <p:embeddedFont>
      <p:font typeface="Now Thin" charset="1" panose="00000300000000000000"/>
      <p:regular r:id="rId59"/>
    </p:embeddedFont>
    <p:embeddedFont>
      <p:font typeface="Now Light" charset="1" panose="00000400000000000000"/>
      <p:regular r:id="rId60"/>
    </p:embeddedFont>
    <p:embeddedFont>
      <p:font typeface="Now Medium" charset="1" panose="00000600000000000000"/>
      <p:regular r:id="rId61"/>
    </p:embeddedFont>
    <p:embeddedFont>
      <p:font typeface="Now Heavy" charset="1" panose="00000A00000000000000"/>
      <p:regular r:id="rId62"/>
    </p:embeddedFont>
    <p:embeddedFont>
      <p:font typeface="Open Sauce" charset="1" panose="00000500000000000000"/>
      <p:regular r:id="rId63"/>
    </p:embeddedFont>
    <p:embeddedFont>
      <p:font typeface="Open Sauce Bold" charset="1" panose="00000800000000000000"/>
      <p:regular r:id="rId64"/>
    </p:embeddedFont>
    <p:embeddedFont>
      <p:font typeface="Open Sauce Italics" charset="1" panose="00000500000000000000"/>
      <p:regular r:id="rId65"/>
    </p:embeddedFont>
    <p:embeddedFont>
      <p:font typeface="Open Sauce Bold Italics" charset="1" panose="00000800000000000000"/>
      <p:regular r:id="rId66"/>
    </p:embeddedFont>
    <p:embeddedFont>
      <p:font typeface="Open Sauce Light" charset="1" panose="00000400000000000000"/>
      <p:regular r:id="rId67"/>
    </p:embeddedFont>
    <p:embeddedFont>
      <p:font typeface="Open Sauce Light Italics" charset="1" panose="00000400000000000000"/>
      <p:regular r:id="rId68"/>
    </p:embeddedFont>
    <p:embeddedFont>
      <p:font typeface="Open Sauce Medium" charset="1" panose="00000600000000000000"/>
      <p:regular r:id="rId69"/>
    </p:embeddedFont>
    <p:embeddedFont>
      <p:font typeface="Open Sauce Medium Italics" charset="1" panose="00000600000000000000"/>
      <p:regular r:id="rId70"/>
    </p:embeddedFont>
    <p:embeddedFont>
      <p:font typeface="Open Sauce Semi-Bold" charset="1" panose="00000700000000000000"/>
      <p:regular r:id="rId71"/>
    </p:embeddedFont>
    <p:embeddedFont>
      <p:font typeface="Open Sauce Semi-Bold Italics" charset="1" panose="00000700000000000000"/>
      <p:regular r:id="rId72"/>
    </p:embeddedFont>
    <p:embeddedFont>
      <p:font typeface="Open Sauce Heavy" charset="1" panose="00000A00000000000000"/>
      <p:regular r:id="rId73"/>
    </p:embeddedFont>
    <p:embeddedFont>
      <p:font typeface="Open Sauce Heavy Italics" charset="1" panose="00000A00000000000000"/>
      <p:regular r:id="rId74"/>
    </p:embeddedFont>
    <p:embeddedFont>
      <p:font typeface="Open Sans" charset="1" panose="020B0606030504020204"/>
      <p:regular r:id="rId75"/>
    </p:embeddedFont>
    <p:embeddedFont>
      <p:font typeface="Open Sans Bold" charset="1" panose="020B0806030504020204"/>
      <p:regular r:id="rId76"/>
    </p:embeddedFont>
    <p:embeddedFont>
      <p:font typeface="Open Sans Italics" charset="1" panose="020B0606030504020204"/>
      <p:regular r:id="rId77"/>
    </p:embeddedFont>
    <p:embeddedFont>
      <p:font typeface="Open Sans Bold Italics" charset="1" panose="020B0806030504020204"/>
      <p:regular r:id="rId78"/>
    </p:embeddedFont>
    <p:embeddedFont>
      <p:font typeface="Open Sans Light" charset="1" panose="020B0306030504020204"/>
      <p:regular r:id="rId79"/>
    </p:embeddedFont>
    <p:embeddedFont>
      <p:font typeface="Open Sans Light Italics" charset="1" panose="020B0306030504020204"/>
      <p:regular r:id="rId80"/>
    </p:embeddedFont>
    <p:embeddedFont>
      <p:font typeface="Open Sans Ultra-Bold" charset="1" panose="00000000000000000000"/>
      <p:regular r:id="rId81"/>
    </p:embeddedFont>
    <p:embeddedFont>
      <p:font typeface="Open Sans Ultra-Bold Italics" charset="1" panose="00000000000000000000"/>
      <p:regular r:id="rId82"/>
    </p:embeddedFont>
    <p:embeddedFont>
      <p:font typeface="Montserrat" charset="1" panose="00000500000000000000"/>
      <p:regular r:id="rId83"/>
    </p:embeddedFont>
    <p:embeddedFont>
      <p:font typeface="Montserrat Bold" charset="1" panose="00000800000000000000"/>
      <p:regular r:id="rId84"/>
    </p:embeddedFont>
    <p:embeddedFont>
      <p:font typeface="Montserrat Italics" charset="1" panose="00000500000000000000"/>
      <p:regular r:id="rId85"/>
    </p:embeddedFont>
    <p:embeddedFont>
      <p:font typeface="Montserrat Bold Italics" charset="1" panose="00000800000000000000"/>
      <p:regular r:id="rId86"/>
    </p:embeddedFont>
    <p:embeddedFont>
      <p:font typeface="Montserrat Thin" charset="1" panose="00000300000000000000"/>
      <p:regular r:id="rId87"/>
    </p:embeddedFont>
    <p:embeddedFont>
      <p:font typeface="Montserrat Thin Italics" charset="1" panose="00000300000000000000"/>
      <p:regular r:id="rId88"/>
    </p:embeddedFont>
    <p:embeddedFont>
      <p:font typeface="Montserrat Extra-Light" charset="1" panose="00000300000000000000"/>
      <p:regular r:id="rId89"/>
    </p:embeddedFont>
    <p:embeddedFont>
      <p:font typeface="Montserrat Extra-Light Italics" charset="1" panose="00000300000000000000"/>
      <p:regular r:id="rId90"/>
    </p:embeddedFont>
    <p:embeddedFont>
      <p:font typeface="Montserrat Light" charset="1" panose="00000400000000000000"/>
      <p:regular r:id="rId91"/>
    </p:embeddedFont>
    <p:embeddedFont>
      <p:font typeface="Montserrat Light Italics" charset="1" panose="00000400000000000000"/>
      <p:regular r:id="rId92"/>
    </p:embeddedFont>
    <p:embeddedFont>
      <p:font typeface="Montserrat Medium" charset="1" panose="00000600000000000000"/>
      <p:regular r:id="rId93"/>
    </p:embeddedFont>
    <p:embeddedFont>
      <p:font typeface="Montserrat Medium Italics" charset="1" panose="00000600000000000000"/>
      <p:regular r:id="rId94"/>
    </p:embeddedFont>
    <p:embeddedFont>
      <p:font typeface="Montserrat Semi-Bold" charset="1" panose="00000700000000000000"/>
      <p:regular r:id="rId95"/>
    </p:embeddedFont>
    <p:embeddedFont>
      <p:font typeface="Montserrat Semi-Bold Italics" charset="1" panose="00000700000000000000"/>
      <p:regular r:id="rId96"/>
    </p:embeddedFont>
    <p:embeddedFont>
      <p:font typeface="Montserrat Ultra-Bold" charset="1" panose="00000900000000000000"/>
      <p:regular r:id="rId97"/>
    </p:embeddedFont>
    <p:embeddedFont>
      <p:font typeface="Montserrat Ultra-Bold Italics" charset="1" panose="00000900000000000000"/>
      <p:regular r:id="rId98"/>
    </p:embeddedFont>
    <p:embeddedFont>
      <p:font typeface="Montserrat Heavy" charset="1" panose="00000A00000000000000"/>
      <p:regular r:id="rId99"/>
    </p:embeddedFont>
    <p:embeddedFont>
      <p:font typeface="Montserrat Heavy Italics" charset="1" panose="00000A00000000000000"/>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slides/slide1.xml" Type="http://schemas.openxmlformats.org/officeDocument/2006/relationships/slide"/><Relationship Id="rId102" Target="slides/slide2.xml" Type="http://schemas.openxmlformats.org/officeDocument/2006/relationships/slide"/><Relationship Id="rId103" Target="slides/slide3.xml" Type="http://schemas.openxmlformats.org/officeDocument/2006/relationships/slide"/><Relationship Id="rId104" Target="slides/slide4.xml" Type="http://schemas.openxmlformats.org/officeDocument/2006/relationships/slide"/><Relationship Id="rId105" Target="slides/slide5.xml" Type="http://schemas.openxmlformats.org/officeDocument/2006/relationships/slide"/><Relationship Id="rId106" Target="slides/slide6.xml" Type="http://schemas.openxmlformats.org/officeDocument/2006/relationships/slide"/><Relationship Id="rId107" Target="slides/slide7.xml" Type="http://schemas.openxmlformats.org/officeDocument/2006/relationships/slide"/><Relationship Id="rId108" Target="slides/slide8.xml" Type="http://schemas.openxmlformats.org/officeDocument/2006/relationships/slide"/><Relationship Id="rId109" Target="slides/slide9.xml" Type="http://schemas.openxmlformats.org/officeDocument/2006/relationships/slide"/><Relationship Id="rId11" Target="fonts/font11.fntdata" Type="http://schemas.openxmlformats.org/officeDocument/2006/relationships/font"/><Relationship Id="rId110" Target="slides/slide10.xml" Type="http://schemas.openxmlformats.org/officeDocument/2006/relationships/slide"/><Relationship Id="rId111" Target="slides/slide11.xml" Type="http://schemas.openxmlformats.org/officeDocument/2006/relationships/slide"/><Relationship Id="rId112" Target="slides/slide12.xml" Type="http://schemas.openxmlformats.org/officeDocument/2006/relationships/slide"/><Relationship Id="rId113" Target="slides/slide13.xml" Type="http://schemas.openxmlformats.org/officeDocument/2006/relationships/slide"/><Relationship Id="rId114" Target="slides/slide14.xml" Type="http://schemas.openxmlformats.org/officeDocument/2006/relationships/slide"/><Relationship Id="rId115" Target="slides/slide15.xml" Type="http://schemas.openxmlformats.org/officeDocument/2006/relationships/slide"/><Relationship Id="rId116" Target="slides/slide16.xml" Type="http://schemas.openxmlformats.org/officeDocument/2006/relationships/slide"/><Relationship Id="rId117" Target="slides/slide17.xml" Type="http://schemas.openxmlformats.org/officeDocument/2006/relationships/slide"/><Relationship Id="rId118" Target="slides/slide18.xml" Type="http://schemas.openxmlformats.org/officeDocument/2006/relationships/slide"/><Relationship Id="rId119" Target="slides/slide19.xml" Type="http://schemas.openxmlformats.org/officeDocument/2006/relationships/slide"/><Relationship Id="rId12" Target="fonts/font12.fntdata" Type="http://schemas.openxmlformats.org/officeDocument/2006/relationships/font"/><Relationship Id="rId120" Target="slides/slide20.xml" Type="http://schemas.openxmlformats.org/officeDocument/2006/relationships/slide"/><Relationship Id="rId121" Target="slides/slide21.xml" Type="http://schemas.openxmlformats.org/officeDocument/2006/relationships/slide"/><Relationship Id="rId122" Target="slides/slide22.xml" Type="http://schemas.openxmlformats.org/officeDocument/2006/relationships/slide"/><Relationship Id="rId123" Target="slides/slide23.xml" Type="http://schemas.openxmlformats.org/officeDocument/2006/relationships/slide"/><Relationship Id="rId124" Target="slides/slide24.xml" Type="http://schemas.openxmlformats.org/officeDocument/2006/relationships/slide"/><Relationship Id="rId125" Target="slides/slide25.xml" Type="http://schemas.openxmlformats.org/officeDocument/2006/relationships/slide"/><Relationship Id="rId126" Target="slides/slide26.xml" Type="http://schemas.openxmlformats.org/officeDocument/2006/relationships/slide"/><Relationship Id="rId127" Target="slides/slide27.xml" Type="http://schemas.openxmlformats.org/officeDocument/2006/relationships/slide"/><Relationship Id="rId128" Target="slides/slide28.xml" Type="http://schemas.openxmlformats.org/officeDocument/2006/relationships/slide"/><Relationship Id="rId129" Target="slides/slide29.xml" Type="http://schemas.openxmlformats.org/officeDocument/2006/relationships/slide"/><Relationship Id="rId13" Target="fonts/font13.fntdata" Type="http://schemas.openxmlformats.org/officeDocument/2006/relationships/font"/><Relationship Id="rId130" Target="slides/slide30.xml" Type="http://schemas.openxmlformats.org/officeDocument/2006/relationships/slide"/><Relationship Id="rId131" Target="slides/slide31.xml" Type="http://schemas.openxmlformats.org/officeDocument/2006/relationships/slide"/><Relationship Id="rId132" Target="slides/slide32.xml" Type="http://schemas.openxmlformats.org/officeDocument/2006/relationships/slide"/><Relationship Id="rId133" Target="slides/slide33.xml" Type="http://schemas.openxmlformats.org/officeDocument/2006/relationships/slide"/><Relationship Id="rId134" Target="slides/slide34.xml" Type="http://schemas.openxmlformats.org/officeDocument/2006/relationships/slide"/><Relationship Id="rId135" Target="slides/slide35.xml" Type="http://schemas.openxmlformats.org/officeDocument/2006/relationships/slide"/><Relationship Id="rId136" Target="slides/slide36.xml" Type="http://schemas.openxmlformats.org/officeDocument/2006/relationships/slide"/><Relationship Id="rId137" Target="slides/slide37.xml" Type="http://schemas.openxmlformats.org/officeDocument/2006/relationships/slide"/><Relationship Id="rId138" Target="slides/slide38.xml" Type="http://schemas.openxmlformats.org/officeDocument/2006/relationships/slide"/><Relationship Id="rId139" Target="slides/slide39.xml" Type="http://schemas.openxmlformats.org/officeDocument/2006/relationships/slide"/><Relationship Id="rId14" Target="fonts/font14.fntdata" Type="http://schemas.openxmlformats.org/officeDocument/2006/relationships/font"/><Relationship Id="rId140" Target="slides/slide40.xml" Type="http://schemas.openxmlformats.org/officeDocument/2006/relationships/slide"/><Relationship Id="rId141" Target="notesMasters/notesMaster1.xml" Type="http://schemas.openxmlformats.org/officeDocument/2006/relationships/notesMaster"/><Relationship Id="rId142" Target="theme/theme2.xml" Type="http://schemas.openxmlformats.org/officeDocument/2006/relationships/theme"/><Relationship Id="rId143" Target="notesSlides/notesSlide1.xml" Type="http://schemas.openxmlformats.org/officeDocument/2006/relationships/note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Boxplot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png" Type="http://schemas.openxmlformats.org/officeDocument/2006/relationships/image"/><Relationship Id="rId7"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png" Type="http://schemas.openxmlformats.org/officeDocument/2006/relationships/image"/><Relationship Id="rId9" Target="../media/image6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png" Type="http://schemas.openxmlformats.org/officeDocument/2006/relationships/image"/><Relationship Id="rId9" Target="../media/image6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4.png" Type="http://schemas.openxmlformats.org/officeDocument/2006/relationships/image"/><Relationship Id="rId8" Target="../media/image6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png" Type="http://schemas.openxmlformats.org/officeDocument/2006/relationships/image"/><Relationship Id="rId5" Target="../media/image6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png" Type="http://schemas.openxmlformats.org/officeDocument/2006/relationships/image"/><Relationship Id="rId5" Target="../media/image7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3.png" Type="http://schemas.openxmlformats.org/officeDocument/2006/relationships/image"/><Relationship Id="rId7"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png" Type="http://schemas.openxmlformats.org/officeDocument/2006/relationships/image"/><Relationship Id="rId5" Target="../media/image7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8.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4.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4.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8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4.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771004" y="1028700"/>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56282" t="0" r="-56282"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7645"/>
            <a:ext cx="1854579" cy="1854579"/>
          </a:xfrm>
          <a:custGeom>
            <a:avLst/>
            <a:gdLst/>
            <a:ahLst/>
            <a:cxnLst/>
            <a:rect r="r" b="b" t="t" l="l"/>
            <a:pathLst>
              <a:path h="1854579" w="1854579">
                <a:moveTo>
                  <a:pt x="0" y="0"/>
                </a:moveTo>
                <a:lnTo>
                  <a:pt x="1854579" y="0"/>
                </a:lnTo>
                <a:lnTo>
                  <a:pt x="1854579" y="1854580"/>
                </a:lnTo>
                <a:lnTo>
                  <a:pt x="0" y="1854580"/>
                </a:lnTo>
                <a:lnTo>
                  <a:pt x="0" y="0"/>
                </a:lnTo>
                <a:close/>
              </a:path>
            </a:pathLst>
          </a:custGeom>
          <a:blipFill>
            <a:blip r:embed="rId5"/>
            <a:stretch>
              <a:fillRect l="0" t="0" r="0" b="0"/>
            </a:stretch>
          </a:blipFill>
        </p:spPr>
      </p:sp>
      <p:sp>
        <p:nvSpPr>
          <p:cNvPr name="TextBox 10" id="10"/>
          <p:cNvSpPr txBox="true"/>
          <p:nvPr/>
        </p:nvSpPr>
        <p:spPr>
          <a:xfrm rot="0">
            <a:off x="210262" y="7284760"/>
            <a:ext cx="10849066" cy="931429"/>
          </a:xfrm>
          <a:prstGeom prst="rect">
            <a:avLst/>
          </a:prstGeom>
        </p:spPr>
        <p:txBody>
          <a:bodyPr anchor="t" rtlCol="false" tIns="0" lIns="0" bIns="0" rIns="0">
            <a:spAutoFit/>
          </a:bodyPr>
          <a:lstStyle/>
          <a:p>
            <a:pPr>
              <a:lnSpc>
                <a:spcPts val="3727"/>
              </a:lnSpc>
            </a:pPr>
            <a:r>
              <a:rPr lang="en-US" sz="3030">
                <a:solidFill>
                  <a:srgbClr val="AD9E64"/>
                </a:solidFill>
                <a:latin typeface="DM Sans Italics"/>
              </a:rPr>
              <a:t>Presented by: Sandhya Karki, Rakesh Venigalla, Qibin Huang</a:t>
            </a:r>
          </a:p>
          <a:p>
            <a:pPr algn="l" marL="0" indent="0" lvl="0">
              <a:lnSpc>
                <a:spcPts val="3727"/>
              </a:lnSpc>
              <a:spcBef>
                <a:spcPct val="0"/>
              </a:spcBef>
            </a:pPr>
          </a:p>
        </p:txBody>
      </p:sp>
      <p:sp>
        <p:nvSpPr>
          <p:cNvPr name="TextBox 11" id="11"/>
          <p:cNvSpPr txBox="true"/>
          <p:nvPr/>
        </p:nvSpPr>
        <p:spPr>
          <a:xfrm rot="0">
            <a:off x="1573748" y="2236510"/>
            <a:ext cx="8122709" cy="3514725"/>
          </a:xfrm>
          <a:prstGeom prst="rect">
            <a:avLst/>
          </a:prstGeom>
        </p:spPr>
        <p:txBody>
          <a:bodyPr anchor="t" rtlCol="false" tIns="0" lIns="0" bIns="0" rIns="0">
            <a:spAutoFit/>
          </a:bodyPr>
          <a:lstStyle/>
          <a:p>
            <a:pPr algn="ctr">
              <a:lnSpc>
                <a:spcPts val="9174"/>
              </a:lnSpc>
            </a:pPr>
            <a:r>
              <a:rPr lang="en-US" sz="7645">
                <a:solidFill>
                  <a:srgbClr val="FFFBFB"/>
                </a:solidFill>
                <a:latin typeface="Now Bold"/>
              </a:rPr>
              <a:t>CUSTOMER SHOPPING TRENDS </a:t>
            </a:r>
          </a:p>
        </p:txBody>
      </p:sp>
      <p:sp>
        <p:nvSpPr>
          <p:cNvPr name="TextBox 12" id="12"/>
          <p:cNvSpPr txBox="true"/>
          <p:nvPr/>
        </p:nvSpPr>
        <p:spPr>
          <a:xfrm rot="0">
            <a:off x="210876" y="5941735"/>
            <a:ext cx="10848452" cy="1352550"/>
          </a:xfrm>
          <a:prstGeom prst="rect">
            <a:avLst/>
          </a:prstGeom>
        </p:spPr>
        <p:txBody>
          <a:bodyPr anchor="t" rtlCol="false" tIns="0" lIns="0" bIns="0" rIns="0">
            <a:spAutoFit/>
          </a:bodyPr>
          <a:lstStyle/>
          <a:p>
            <a:pPr algn="ctr">
              <a:lnSpc>
                <a:spcPts val="3599"/>
              </a:lnSpc>
            </a:pPr>
            <a:r>
              <a:rPr lang="en-US" sz="2999">
                <a:solidFill>
                  <a:srgbClr val="AD9E64"/>
                </a:solidFill>
                <a:latin typeface="Now Bold"/>
              </a:rPr>
              <a:t>THE GEORGE WASHINGTON UNIVERSITY </a:t>
            </a:r>
          </a:p>
          <a:p>
            <a:pPr algn="ctr">
              <a:lnSpc>
                <a:spcPts val="3599"/>
              </a:lnSpc>
            </a:pPr>
            <a:r>
              <a:rPr lang="en-US" sz="2999">
                <a:solidFill>
                  <a:srgbClr val="AD9E64"/>
                </a:solidFill>
                <a:latin typeface="Now Bold"/>
              </a:rPr>
              <a:t> INTRODUCTION TO DATA MINING)</a:t>
            </a:r>
          </a:p>
          <a:p>
            <a:pPr algn="ctr">
              <a:lnSpc>
                <a:spcPts val="35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TextBox 2" id="2"/>
          <p:cNvSpPr txBox="true"/>
          <p:nvPr/>
        </p:nvSpPr>
        <p:spPr>
          <a:xfrm rot="0">
            <a:off x="4052888" y="990600"/>
            <a:ext cx="10182225" cy="759031"/>
          </a:xfrm>
          <a:prstGeom prst="rect">
            <a:avLst/>
          </a:prstGeom>
        </p:spPr>
        <p:txBody>
          <a:bodyPr anchor="t" rtlCol="false" tIns="0" lIns="0" bIns="0" rIns="0">
            <a:spAutoFit/>
          </a:bodyPr>
          <a:lstStyle/>
          <a:p>
            <a:pPr algn="ctr">
              <a:lnSpc>
                <a:spcPts val="6153"/>
              </a:lnSpc>
              <a:spcBef>
                <a:spcPct val="0"/>
              </a:spcBef>
            </a:pPr>
            <a:r>
              <a:rPr lang="en-US" sz="4733">
                <a:solidFill>
                  <a:srgbClr val="000000"/>
                </a:solidFill>
                <a:latin typeface="Open Sauce Bold"/>
              </a:rPr>
              <a:t>Visualiztion With - Target Variable</a:t>
            </a:r>
          </a:p>
        </p:txBody>
      </p:sp>
      <p:sp>
        <p:nvSpPr>
          <p:cNvPr name="Freeform 3" id="3"/>
          <p:cNvSpPr/>
          <p:nvPr/>
        </p:nvSpPr>
        <p:spPr>
          <a:xfrm flipH="false" flipV="false" rot="0">
            <a:off x="2999840" y="1932519"/>
            <a:ext cx="12288320" cy="7933122"/>
          </a:xfrm>
          <a:custGeom>
            <a:avLst/>
            <a:gdLst/>
            <a:ahLst/>
            <a:cxnLst/>
            <a:rect r="r" b="b" t="t" l="l"/>
            <a:pathLst>
              <a:path h="7933122" w="12288320">
                <a:moveTo>
                  <a:pt x="0" y="0"/>
                </a:moveTo>
                <a:lnTo>
                  <a:pt x="12288320" y="0"/>
                </a:lnTo>
                <a:lnTo>
                  <a:pt x="12288320" y="7933122"/>
                </a:lnTo>
                <a:lnTo>
                  <a:pt x="0" y="7933122"/>
                </a:lnTo>
                <a:lnTo>
                  <a:pt x="0" y="0"/>
                </a:lnTo>
                <a:close/>
              </a:path>
            </a:pathLst>
          </a:custGeom>
          <a:blipFill>
            <a:blip r:embed="rId2"/>
            <a:stretch>
              <a:fillRect l="0" t="0" r="0" b="0"/>
            </a:stretch>
          </a:blipFill>
        </p:spPr>
      </p:sp>
      <p:sp>
        <p:nvSpPr>
          <p:cNvPr name="Freeform 4" id="4"/>
          <p:cNvSpPr/>
          <p:nvPr/>
        </p:nvSpPr>
        <p:spPr>
          <a:xfrm flipH="false" flipV="false" rot="0">
            <a:off x="16267000" y="3640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3"/>
            <a:stretch>
              <a:fillRect l="0" t="0" r="0" b="0"/>
            </a:stretch>
          </a:blipFill>
        </p:spPr>
      </p:sp>
      <p:sp>
        <p:nvSpPr>
          <p:cNvPr name="Freeform 5" id="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0986885" y="228830"/>
            <a:ext cx="5881538" cy="4642771"/>
          </a:xfrm>
          <a:custGeom>
            <a:avLst/>
            <a:gdLst/>
            <a:ahLst/>
            <a:cxnLst/>
            <a:rect r="r" b="b" t="t" l="l"/>
            <a:pathLst>
              <a:path h="4642771" w="5881538">
                <a:moveTo>
                  <a:pt x="0" y="0"/>
                </a:moveTo>
                <a:lnTo>
                  <a:pt x="5881538" y="0"/>
                </a:lnTo>
                <a:lnTo>
                  <a:pt x="5881538" y="4642772"/>
                </a:lnTo>
                <a:lnTo>
                  <a:pt x="0" y="4642772"/>
                </a:lnTo>
                <a:lnTo>
                  <a:pt x="0" y="0"/>
                </a:lnTo>
                <a:close/>
              </a:path>
            </a:pathLst>
          </a:custGeom>
          <a:blipFill>
            <a:blip r:embed="rId2"/>
            <a:stretch>
              <a:fillRect l="0" t="0" r="0" b="0"/>
            </a:stretch>
          </a:blipFill>
        </p:spPr>
      </p:sp>
      <p:sp>
        <p:nvSpPr>
          <p:cNvPr name="Freeform 3" id="3"/>
          <p:cNvSpPr/>
          <p:nvPr/>
        </p:nvSpPr>
        <p:spPr>
          <a:xfrm flipH="false" flipV="false" rot="0">
            <a:off x="1718237" y="5143500"/>
            <a:ext cx="5891948" cy="4650989"/>
          </a:xfrm>
          <a:custGeom>
            <a:avLst/>
            <a:gdLst/>
            <a:ahLst/>
            <a:cxnLst/>
            <a:rect r="r" b="b" t="t" l="l"/>
            <a:pathLst>
              <a:path h="4650989" w="5891948">
                <a:moveTo>
                  <a:pt x="0" y="0"/>
                </a:moveTo>
                <a:lnTo>
                  <a:pt x="5891948" y="0"/>
                </a:lnTo>
                <a:lnTo>
                  <a:pt x="5891948" y="4650989"/>
                </a:lnTo>
                <a:lnTo>
                  <a:pt x="0" y="4650989"/>
                </a:lnTo>
                <a:lnTo>
                  <a:pt x="0" y="0"/>
                </a:lnTo>
                <a:close/>
              </a:path>
            </a:pathLst>
          </a:custGeom>
          <a:blipFill>
            <a:blip r:embed="rId3"/>
            <a:stretch>
              <a:fillRect l="0" t="0" r="0" b="0"/>
            </a:stretch>
          </a:blipFill>
        </p:spPr>
      </p:sp>
      <p:sp>
        <p:nvSpPr>
          <p:cNvPr name="Freeform 4" id="4"/>
          <p:cNvSpPr/>
          <p:nvPr/>
        </p:nvSpPr>
        <p:spPr>
          <a:xfrm flipH="false" flipV="false" rot="0">
            <a:off x="10774702" y="5143500"/>
            <a:ext cx="6305905" cy="4548888"/>
          </a:xfrm>
          <a:custGeom>
            <a:avLst/>
            <a:gdLst/>
            <a:ahLst/>
            <a:cxnLst/>
            <a:rect r="r" b="b" t="t" l="l"/>
            <a:pathLst>
              <a:path h="4548888" w="6305905">
                <a:moveTo>
                  <a:pt x="0" y="0"/>
                </a:moveTo>
                <a:lnTo>
                  <a:pt x="6305904" y="0"/>
                </a:lnTo>
                <a:lnTo>
                  <a:pt x="6305904" y="4548888"/>
                </a:lnTo>
                <a:lnTo>
                  <a:pt x="0" y="4548888"/>
                </a:lnTo>
                <a:lnTo>
                  <a:pt x="0" y="0"/>
                </a:lnTo>
                <a:close/>
              </a:path>
            </a:pathLst>
          </a:custGeom>
          <a:blipFill>
            <a:blip r:embed="rId4"/>
            <a:stretch>
              <a:fillRect l="0" t="0" r="0" b="0"/>
            </a:stretch>
          </a:blipFill>
        </p:spPr>
      </p:sp>
      <p:sp>
        <p:nvSpPr>
          <p:cNvPr name="AutoShape 5" id="5"/>
          <p:cNvSpPr/>
          <p:nvPr/>
        </p:nvSpPr>
        <p:spPr>
          <a:xfrm>
            <a:off x="9144000" y="2550216"/>
            <a:ext cx="0" cy="5885261"/>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8151700" y="3640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5"/>
            <a:stretch>
              <a:fillRect l="0" t="0" r="0" b="0"/>
            </a:stretch>
          </a:blipFill>
        </p:spPr>
      </p:sp>
      <p:sp>
        <p:nvSpPr>
          <p:cNvPr name="Freeform 7" id="7"/>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28438" y="120703"/>
            <a:ext cx="5375537" cy="4859026"/>
          </a:xfrm>
          <a:custGeom>
            <a:avLst/>
            <a:gdLst/>
            <a:ahLst/>
            <a:cxnLst/>
            <a:rect r="r" b="b" t="t" l="l"/>
            <a:pathLst>
              <a:path h="4859026" w="5375537">
                <a:moveTo>
                  <a:pt x="0" y="0"/>
                </a:moveTo>
                <a:lnTo>
                  <a:pt x="5375537" y="0"/>
                </a:lnTo>
                <a:lnTo>
                  <a:pt x="5375537" y="4859026"/>
                </a:lnTo>
                <a:lnTo>
                  <a:pt x="0" y="4859026"/>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6"/>
            <a:stretch>
              <a:fillRect l="0" t="0" r="0" b="0"/>
            </a:stretch>
          </a:blipFill>
        </p:spPr>
      </p:sp>
      <p:grpSp>
        <p:nvGrpSpPr>
          <p:cNvPr name="Group 5" id="5"/>
          <p:cNvGrpSpPr/>
          <p:nvPr/>
        </p:nvGrpSpPr>
        <p:grpSpPr>
          <a:xfrm rot="0">
            <a:off x="2473266" y="2614495"/>
            <a:ext cx="13785524" cy="6541146"/>
            <a:chOff x="0" y="0"/>
            <a:chExt cx="2069487" cy="981959"/>
          </a:xfrm>
        </p:grpSpPr>
        <p:sp>
          <p:nvSpPr>
            <p:cNvPr name="Freeform 6" id="6"/>
            <p:cNvSpPr/>
            <p:nvPr/>
          </p:nvSpPr>
          <p:spPr>
            <a:xfrm flipH="false" flipV="false" rot="0">
              <a:off x="0" y="0"/>
              <a:ext cx="2069487" cy="981959"/>
            </a:xfrm>
            <a:custGeom>
              <a:avLst/>
              <a:gdLst/>
              <a:ahLst/>
              <a:cxnLst/>
              <a:rect r="r" b="b" t="t" l="l"/>
              <a:pathLst>
                <a:path h="981959" w="2069487">
                  <a:moveTo>
                    <a:pt x="0" y="0"/>
                  </a:moveTo>
                  <a:lnTo>
                    <a:pt x="2069487" y="0"/>
                  </a:lnTo>
                  <a:lnTo>
                    <a:pt x="2069487" y="981959"/>
                  </a:lnTo>
                  <a:lnTo>
                    <a:pt x="0" y="981959"/>
                  </a:lnTo>
                  <a:close/>
                </a:path>
              </a:pathLst>
            </a:custGeom>
            <a:solidFill>
              <a:srgbClr val="000000">
                <a:alpha val="0"/>
              </a:srgbClr>
            </a:solidFill>
            <a:ln w="38100" cap="sq">
              <a:solidFill>
                <a:srgbClr val="FEFFFF"/>
              </a:solidFill>
              <a:prstDash val="solid"/>
              <a:miter/>
            </a:ln>
          </p:spPr>
        </p:sp>
        <p:sp>
          <p:nvSpPr>
            <p:cNvPr name="TextBox 7" id="7"/>
            <p:cNvSpPr txBox="true"/>
            <p:nvPr/>
          </p:nvSpPr>
          <p:spPr>
            <a:xfrm>
              <a:off x="0" y="-19050"/>
              <a:ext cx="2069487" cy="1001009"/>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059322" y="4775441"/>
            <a:ext cx="11906252" cy="2174881"/>
          </a:xfrm>
          <a:prstGeom prst="rect">
            <a:avLst/>
          </a:prstGeom>
        </p:spPr>
        <p:txBody>
          <a:bodyPr anchor="t" rtlCol="false" tIns="0" lIns="0" bIns="0" rIns="0">
            <a:spAutoFit/>
          </a:bodyPr>
          <a:lstStyle/>
          <a:p>
            <a:pPr algn="ctr" marL="0" indent="0" lvl="0">
              <a:lnSpc>
                <a:spcPts val="17632"/>
              </a:lnSpc>
              <a:spcBef>
                <a:spcPct val="0"/>
              </a:spcBef>
            </a:pPr>
            <a:r>
              <a:rPr lang="en-US" sz="12777" spc="1252">
                <a:solidFill>
                  <a:srgbClr val="AD9E64"/>
                </a:solidFill>
                <a:latin typeface="League Spartan"/>
              </a:rPr>
              <a:t>QUESTIONS</a:t>
            </a:r>
          </a:p>
        </p:txBody>
      </p:sp>
      <p:sp>
        <p:nvSpPr>
          <p:cNvPr name="TextBox 9" id="9"/>
          <p:cNvSpPr txBox="true"/>
          <p:nvPr/>
        </p:nvSpPr>
        <p:spPr>
          <a:xfrm rot="0">
            <a:off x="3059322" y="3246159"/>
            <a:ext cx="11906252" cy="1367847"/>
          </a:xfrm>
          <a:prstGeom prst="rect">
            <a:avLst/>
          </a:prstGeom>
        </p:spPr>
        <p:txBody>
          <a:bodyPr anchor="t" rtlCol="false" tIns="0" lIns="0" bIns="0" rIns="0">
            <a:spAutoFit/>
          </a:bodyPr>
          <a:lstStyle/>
          <a:p>
            <a:pPr algn="ctr">
              <a:lnSpc>
                <a:spcPts val="11280"/>
              </a:lnSpc>
            </a:pPr>
            <a:r>
              <a:rPr lang="en-US" sz="8173" spc="2002">
                <a:solidFill>
                  <a:srgbClr val="FEFEFE"/>
                </a:solidFill>
                <a:latin typeface="DM Sans"/>
              </a:rPr>
              <a:t>SMART</a:t>
            </a:r>
          </a:p>
        </p:txBody>
      </p:sp>
      <p:sp>
        <p:nvSpPr>
          <p:cNvPr name="Freeform 10" id="10"/>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6"/>
            <a:stretch>
              <a:fillRect l="0" t="0" r="0" b="0"/>
            </a:stretch>
          </a:blipFill>
        </p:spPr>
      </p:sp>
      <p:sp>
        <p:nvSpPr>
          <p:cNvPr name="Freeform 11" id="11"/>
          <p:cNvSpPr/>
          <p:nvPr/>
        </p:nvSpPr>
        <p:spPr>
          <a:xfrm flipH="false" flipV="false" rot="0">
            <a:off x="0" y="8514374"/>
            <a:ext cx="1772626" cy="1772626"/>
          </a:xfrm>
          <a:custGeom>
            <a:avLst/>
            <a:gdLst/>
            <a:ahLst/>
            <a:cxnLst/>
            <a:rect r="r" b="b" t="t" l="l"/>
            <a:pathLst>
              <a:path h="1772626" w="1772626">
                <a:moveTo>
                  <a:pt x="0" y="0"/>
                </a:moveTo>
                <a:lnTo>
                  <a:pt x="1772626" y="0"/>
                </a:lnTo>
                <a:lnTo>
                  <a:pt x="1772626" y="1772626"/>
                </a:lnTo>
                <a:lnTo>
                  <a:pt x="0" y="1772626"/>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true" flipV="true" rot="0">
            <a:off x="1366077" y="4719572"/>
            <a:ext cx="5481797" cy="2152851"/>
          </a:xfrm>
          <a:custGeom>
            <a:avLst/>
            <a:gdLst/>
            <a:ahLst/>
            <a:cxnLst/>
            <a:rect r="r" b="b" t="t" l="l"/>
            <a:pathLst>
              <a:path h="2152851" w="5481797">
                <a:moveTo>
                  <a:pt x="5481797" y="2152852"/>
                </a:moveTo>
                <a:lnTo>
                  <a:pt x="0" y="2152852"/>
                </a:lnTo>
                <a:lnTo>
                  <a:pt x="0" y="0"/>
                </a:lnTo>
                <a:lnTo>
                  <a:pt x="5481797" y="0"/>
                </a:lnTo>
                <a:lnTo>
                  <a:pt x="5481797" y="215285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43687" y="4719572"/>
            <a:ext cx="5638248" cy="2214294"/>
          </a:xfrm>
          <a:custGeom>
            <a:avLst/>
            <a:gdLst/>
            <a:ahLst/>
            <a:cxnLst/>
            <a:rect r="r" b="b" t="t" l="l"/>
            <a:pathLst>
              <a:path h="2214294" w="5638248">
                <a:moveTo>
                  <a:pt x="0" y="0"/>
                </a:moveTo>
                <a:lnTo>
                  <a:pt x="5638248" y="0"/>
                </a:lnTo>
                <a:lnTo>
                  <a:pt x="5638248" y="2214294"/>
                </a:lnTo>
                <a:lnTo>
                  <a:pt x="0" y="2214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true" rot="0">
            <a:off x="12490926" y="4593716"/>
            <a:ext cx="5616769" cy="2205858"/>
          </a:xfrm>
          <a:custGeom>
            <a:avLst/>
            <a:gdLst/>
            <a:ahLst/>
            <a:cxnLst/>
            <a:rect r="r" b="b" t="t" l="l"/>
            <a:pathLst>
              <a:path h="2205858" w="5616769">
                <a:moveTo>
                  <a:pt x="5616770" y="2205859"/>
                </a:moveTo>
                <a:lnTo>
                  <a:pt x="0" y="2205859"/>
                </a:lnTo>
                <a:lnTo>
                  <a:pt x="0" y="0"/>
                </a:lnTo>
                <a:lnTo>
                  <a:pt x="5616770" y="0"/>
                </a:lnTo>
                <a:lnTo>
                  <a:pt x="5616770" y="220585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178858" y="34683"/>
            <a:ext cx="5930284" cy="217704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7345A"/>
                </a:solidFill>
                <a:latin typeface="League Spartan"/>
              </a:rPr>
              <a:t>SMART QUESTIONS</a:t>
            </a:r>
          </a:p>
        </p:txBody>
      </p:sp>
      <p:sp>
        <p:nvSpPr>
          <p:cNvPr name="TextBox 9" id="9"/>
          <p:cNvSpPr txBox="true"/>
          <p:nvPr/>
        </p:nvSpPr>
        <p:spPr>
          <a:xfrm rot="0">
            <a:off x="7268906" y="3320685"/>
            <a:ext cx="4120181" cy="957520"/>
          </a:xfrm>
          <a:prstGeom prst="rect">
            <a:avLst/>
          </a:prstGeom>
        </p:spPr>
        <p:txBody>
          <a:bodyPr anchor="t" rtlCol="false" tIns="0" lIns="0" bIns="0" rIns="0">
            <a:spAutoFit/>
          </a:bodyPr>
          <a:lstStyle/>
          <a:p>
            <a:pPr algn="ctr">
              <a:lnSpc>
                <a:spcPts val="2544"/>
              </a:lnSpc>
            </a:pPr>
            <a:r>
              <a:rPr lang="en-US" sz="1817">
                <a:solidFill>
                  <a:srgbClr val="100F0D"/>
                </a:solidFill>
                <a:latin typeface="Arimo Bold"/>
              </a:rPr>
              <a:t>What is the relationship between review ratings and repeat purchases?</a:t>
            </a:r>
            <a:r>
              <a:rPr lang="en-US" sz="1817">
                <a:solidFill>
                  <a:srgbClr val="100F0D"/>
                </a:solidFill>
                <a:latin typeface="Arimo Bold"/>
              </a:rPr>
              <a:t> </a:t>
            </a:r>
          </a:p>
        </p:txBody>
      </p:sp>
      <p:sp>
        <p:nvSpPr>
          <p:cNvPr name="TextBox 10" id="10"/>
          <p:cNvSpPr txBox="true"/>
          <p:nvPr/>
        </p:nvSpPr>
        <p:spPr>
          <a:xfrm rot="0">
            <a:off x="7968460" y="2678450"/>
            <a:ext cx="2351079" cy="387196"/>
          </a:xfrm>
          <a:prstGeom prst="rect">
            <a:avLst/>
          </a:prstGeom>
        </p:spPr>
        <p:txBody>
          <a:bodyPr anchor="t" rtlCol="false" tIns="0" lIns="0" bIns="0" rIns="0">
            <a:spAutoFit/>
          </a:bodyPr>
          <a:lstStyle/>
          <a:p>
            <a:pPr algn="ctr">
              <a:lnSpc>
                <a:spcPts val="3075"/>
              </a:lnSpc>
            </a:pPr>
            <a:r>
              <a:rPr lang="en-US" sz="2196">
                <a:solidFill>
                  <a:srgbClr val="00297C"/>
                </a:solidFill>
                <a:latin typeface="Arimo Bold"/>
              </a:rPr>
              <a:t>2</a:t>
            </a:r>
          </a:p>
        </p:txBody>
      </p:sp>
      <p:sp>
        <p:nvSpPr>
          <p:cNvPr name="TextBox 11" id="11"/>
          <p:cNvSpPr txBox="true"/>
          <p:nvPr/>
        </p:nvSpPr>
        <p:spPr>
          <a:xfrm rot="0">
            <a:off x="2234428" y="3320685"/>
            <a:ext cx="4120181" cy="1268285"/>
          </a:xfrm>
          <a:prstGeom prst="rect">
            <a:avLst/>
          </a:prstGeom>
        </p:spPr>
        <p:txBody>
          <a:bodyPr anchor="t" rtlCol="false" tIns="0" lIns="0" bIns="0" rIns="0">
            <a:spAutoFit/>
          </a:bodyPr>
          <a:lstStyle/>
          <a:p>
            <a:pPr algn="ctr">
              <a:lnSpc>
                <a:spcPts val="2544"/>
              </a:lnSpc>
            </a:pPr>
            <a:r>
              <a:rPr lang="en-US" sz="1817">
                <a:solidFill>
                  <a:srgbClr val="100F0D"/>
                </a:solidFill>
                <a:latin typeface="Arimo Bold"/>
              </a:rPr>
              <a:t>Which factors (such as customer age, item category, location, etc) have the most significant impact on the purchase amount?</a:t>
            </a:r>
          </a:p>
        </p:txBody>
      </p:sp>
      <p:sp>
        <p:nvSpPr>
          <p:cNvPr name="TextBox 12" id="12"/>
          <p:cNvSpPr txBox="true"/>
          <p:nvPr/>
        </p:nvSpPr>
        <p:spPr>
          <a:xfrm rot="0">
            <a:off x="2931436" y="2678450"/>
            <a:ext cx="2351079" cy="387196"/>
          </a:xfrm>
          <a:prstGeom prst="rect">
            <a:avLst/>
          </a:prstGeom>
        </p:spPr>
        <p:txBody>
          <a:bodyPr anchor="t" rtlCol="false" tIns="0" lIns="0" bIns="0" rIns="0">
            <a:spAutoFit/>
          </a:bodyPr>
          <a:lstStyle/>
          <a:p>
            <a:pPr algn="ctr">
              <a:lnSpc>
                <a:spcPts val="3075"/>
              </a:lnSpc>
            </a:pPr>
            <a:r>
              <a:rPr lang="en-US" sz="2196">
                <a:solidFill>
                  <a:srgbClr val="00297C"/>
                </a:solidFill>
                <a:latin typeface="Arimo Bold"/>
              </a:rPr>
              <a:t>1</a:t>
            </a:r>
          </a:p>
        </p:txBody>
      </p:sp>
      <p:sp>
        <p:nvSpPr>
          <p:cNvPr name="TextBox 13" id="13"/>
          <p:cNvSpPr txBox="true"/>
          <p:nvPr/>
        </p:nvSpPr>
        <p:spPr>
          <a:xfrm rot="0">
            <a:off x="12490926" y="3132058"/>
            <a:ext cx="4120181" cy="1268285"/>
          </a:xfrm>
          <a:prstGeom prst="rect">
            <a:avLst/>
          </a:prstGeom>
        </p:spPr>
        <p:txBody>
          <a:bodyPr anchor="t" rtlCol="false" tIns="0" lIns="0" bIns="0" rIns="0">
            <a:spAutoFit/>
          </a:bodyPr>
          <a:lstStyle/>
          <a:p>
            <a:pPr algn="ctr">
              <a:lnSpc>
                <a:spcPts val="2544"/>
              </a:lnSpc>
            </a:pPr>
            <a:r>
              <a:rPr lang="en-US" sz="1817">
                <a:solidFill>
                  <a:srgbClr val="100F0D"/>
                </a:solidFill>
                <a:latin typeface="Arimo Bold"/>
              </a:rPr>
              <a:t>Correlation between the Purchase Amount &amp; customer’s Repurchase Behavior and the Product Category</a:t>
            </a:r>
          </a:p>
          <a:p>
            <a:pPr algn="ctr">
              <a:lnSpc>
                <a:spcPts val="2544"/>
              </a:lnSpc>
            </a:pPr>
          </a:p>
        </p:txBody>
      </p:sp>
      <p:sp>
        <p:nvSpPr>
          <p:cNvPr name="TextBox 14" id="14"/>
          <p:cNvSpPr txBox="true"/>
          <p:nvPr/>
        </p:nvSpPr>
        <p:spPr>
          <a:xfrm rot="0">
            <a:off x="13367345" y="2678450"/>
            <a:ext cx="2351079" cy="387196"/>
          </a:xfrm>
          <a:prstGeom prst="rect">
            <a:avLst/>
          </a:prstGeom>
        </p:spPr>
        <p:txBody>
          <a:bodyPr anchor="t" rtlCol="false" tIns="0" lIns="0" bIns="0" rIns="0">
            <a:spAutoFit/>
          </a:bodyPr>
          <a:lstStyle/>
          <a:p>
            <a:pPr algn="ctr">
              <a:lnSpc>
                <a:spcPts val="3075"/>
              </a:lnSpc>
            </a:pPr>
            <a:r>
              <a:rPr lang="en-US" sz="2196">
                <a:solidFill>
                  <a:srgbClr val="00297C"/>
                </a:solidFill>
                <a:latin typeface="Arimo Bold"/>
              </a:rPr>
              <a:t>3</a:t>
            </a:r>
          </a:p>
        </p:txBody>
      </p:sp>
      <p:sp>
        <p:nvSpPr>
          <p:cNvPr name="Freeform 15" id="15"/>
          <p:cNvSpPr/>
          <p:nvPr/>
        </p:nvSpPr>
        <p:spPr>
          <a:xfrm flipH="false" flipV="false" rot="0">
            <a:off x="16303400" y="826600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5"/>
            <a:stretch>
              <a:fillRect l="0" t="0" r="0" b="0"/>
            </a:stretch>
          </a:blipFill>
        </p:spPr>
      </p:sp>
      <p:sp>
        <p:nvSpPr>
          <p:cNvPr name="TextBox 16" id="16"/>
          <p:cNvSpPr txBox="true"/>
          <p:nvPr/>
        </p:nvSpPr>
        <p:spPr>
          <a:xfrm rot="0">
            <a:off x="2046885" y="5164420"/>
            <a:ext cx="4120181" cy="1007300"/>
          </a:xfrm>
          <a:prstGeom prst="rect">
            <a:avLst/>
          </a:prstGeom>
        </p:spPr>
        <p:txBody>
          <a:bodyPr anchor="t" rtlCol="false" tIns="0" lIns="0" bIns="0" rIns="0">
            <a:spAutoFit/>
          </a:bodyPr>
          <a:lstStyle/>
          <a:p>
            <a:pPr algn="ctr">
              <a:lnSpc>
                <a:spcPts val="2544"/>
              </a:lnSpc>
            </a:pPr>
            <a:r>
              <a:rPr lang="en-US" sz="1817">
                <a:solidFill>
                  <a:srgbClr val="FFFFFF"/>
                </a:solidFill>
                <a:latin typeface="Arimo Bold"/>
              </a:rPr>
              <a:t>Objectives: Identify the key features that influence the purchase amount.</a:t>
            </a:r>
          </a:p>
          <a:p>
            <a:pPr algn="ctr">
              <a:lnSpc>
                <a:spcPts val="2964"/>
              </a:lnSpc>
            </a:pPr>
          </a:p>
        </p:txBody>
      </p:sp>
      <p:sp>
        <p:nvSpPr>
          <p:cNvPr name="TextBox 17" id="17"/>
          <p:cNvSpPr txBox="true"/>
          <p:nvPr/>
        </p:nvSpPr>
        <p:spPr>
          <a:xfrm rot="0">
            <a:off x="7677605" y="5179493"/>
            <a:ext cx="3570411" cy="1620081"/>
          </a:xfrm>
          <a:prstGeom prst="rect">
            <a:avLst/>
          </a:prstGeom>
        </p:spPr>
        <p:txBody>
          <a:bodyPr anchor="t" rtlCol="false" tIns="0" lIns="0" bIns="0" rIns="0">
            <a:spAutoFit/>
          </a:bodyPr>
          <a:lstStyle/>
          <a:p>
            <a:pPr algn="ctr">
              <a:lnSpc>
                <a:spcPts val="2568"/>
              </a:lnSpc>
            </a:pPr>
            <a:r>
              <a:rPr lang="en-US" sz="1834">
                <a:solidFill>
                  <a:srgbClr val="FFFFFF"/>
                </a:solidFill>
                <a:latin typeface="Arimo Bold"/>
              </a:rPr>
              <a:t>Using this analysis, we reveal if higher-rated products or services lead to more repeat purchases, indicating customer satisfaction.</a:t>
            </a:r>
          </a:p>
        </p:txBody>
      </p:sp>
      <p:sp>
        <p:nvSpPr>
          <p:cNvPr name="TextBox 18" id="18"/>
          <p:cNvSpPr txBox="true"/>
          <p:nvPr/>
        </p:nvSpPr>
        <p:spPr>
          <a:xfrm rot="0">
            <a:off x="13239221" y="5064149"/>
            <a:ext cx="4120181" cy="953960"/>
          </a:xfrm>
          <a:prstGeom prst="rect">
            <a:avLst/>
          </a:prstGeom>
        </p:spPr>
        <p:txBody>
          <a:bodyPr anchor="t" rtlCol="false" tIns="0" lIns="0" bIns="0" rIns="0">
            <a:spAutoFit/>
          </a:bodyPr>
          <a:lstStyle/>
          <a:p>
            <a:pPr algn="ctr">
              <a:lnSpc>
                <a:spcPts val="2544"/>
              </a:lnSpc>
            </a:pPr>
            <a:r>
              <a:rPr lang="en-US" sz="1817">
                <a:solidFill>
                  <a:srgbClr val="FFFFFF"/>
                </a:solidFill>
                <a:latin typeface="Arimo Bold"/>
              </a:rPr>
              <a:t>how the amount spent on purchases is related to customer loyalty and the type of products they buy.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0186" y="1477236"/>
            <a:ext cx="6915784" cy="47199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Smart Question - 1</a:t>
            </a:r>
          </a:p>
          <a:p>
            <a:pPr>
              <a:lnSpc>
                <a:spcPts val="12319"/>
              </a:lnSpc>
            </a:pPr>
          </a:p>
        </p:txBody>
      </p:sp>
      <p:sp>
        <p:nvSpPr>
          <p:cNvPr name="TextBox 5" id="5"/>
          <p:cNvSpPr txBox="true"/>
          <p:nvPr/>
        </p:nvSpPr>
        <p:spPr>
          <a:xfrm rot="0">
            <a:off x="775107" y="5367221"/>
            <a:ext cx="9822003" cy="1022064"/>
          </a:xfrm>
          <a:prstGeom prst="rect">
            <a:avLst/>
          </a:prstGeom>
        </p:spPr>
        <p:txBody>
          <a:bodyPr anchor="t" rtlCol="false" tIns="0" lIns="0" bIns="0" rIns="0">
            <a:spAutoFit/>
          </a:bodyPr>
          <a:lstStyle/>
          <a:p>
            <a:pPr>
              <a:lnSpc>
                <a:spcPts val="4090"/>
              </a:lnSpc>
            </a:pPr>
            <a:r>
              <a:rPr lang="en-US" sz="2556">
                <a:solidFill>
                  <a:srgbClr val="D9D9D9"/>
                </a:solidFill>
                <a:latin typeface="Poppins"/>
              </a:rPr>
              <a:t>Which factors (such as Gender, customer age, location) have the most significant impact on the purchase amount?</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AD9E64"/>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3098" y="7638255"/>
            <a:ext cx="11286020" cy="991125"/>
          </a:xfrm>
          <a:prstGeom prst="rect">
            <a:avLst/>
          </a:prstGeom>
        </p:spPr>
        <p:txBody>
          <a:bodyPr anchor="t" rtlCol="false" tIns="0" lIns="0" bIns="0" rIns="0">
            <a:spAutoFit/>
          </a:bodyPr>
          <a:lstStyle/>
          <a:p>
            <a:pPr algn="ctr">
              <a:lnSpc>
                <a:spcPts val="3955"/>
              </a:lnSpc>
              <a:spcBef>
                <a:spcPct val="0"/>
              </a:spcBef>
            </a:pPr>
            <a:r>
              <a:rPr lang="en-US" sz="3042">
                <a:solidFill>
                  <a:srgbClr val="AD9E64"/>
                </a:solidFill>
                <a:latin typeface="Open Sauce"/>
              </a:rPr>
              <a:t>Objectives: Identify the key features that influence the purchase amount.</a:t>
            </a:r>
          </a:p>
        </p:txBody>
      </p:sp>
      <p:sp>
        <p:nvSpPr>
          <p:cNvPr name="Freeform 10" id="10"/>
          <p:cNvSpPr/>
          <p:nvPr/>
        </p:nvSpPr>
        <p:spPr>
          <a:xfrm flipH="false" flipV="false" rot="0">
            <a:off x="16267000" y="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3389554" y="7241006"/>
            <a:ext cx="11508893" cy="1140282"/>
          </a:xfrm>
          <a:custGeom>
            <a:avLst/>
            <a:gdLst/>
            <a:ahLst/>
            <a:cxnLst/>
            <a:rect r="r" b="b" t="t" l="l"/>
            <a:pathLst>
              <a:path h="1140282" w="11508893">
                <a:moveTo>
                  <a:pt x="0" y="0"/>
                </a:moveTo>
                <a:lnTo>
                  <a:pt x="11508892" y="0"/>
                </a:lnTo>
                <a:lnTo>
                  <a:pt x="11508892" y="1140282"/>
                </a:lnTo>
                <a:lnTo>
                  <a:pt x="0" y="1140282"/>
                </a:lnTo>
                <a:lnTo>
                  <a:pt x="0" y="0"/>
                </a:lnTo>
                <a:close/>
              </a:path>
            </a:pathLst>
          </a:custGeom>
          <a:blipFill>
            <a:blip r:embed="rId2"/>
            <a:stretch>
              <a:fillRect l="0" t="0" r="0" b="0"/>
            </a:stretch>
          </a:blipFill>
        </p:spPr>
      </p:sp>
      <p:sp>
        <p:nvSpPr>
          <p:cNvPr name="Freeform 3" id="3"/>
          <p:cNvSpPr/>
          <p:nvPr/>
        </p:nvSpPr>
        <p:spPr>
          <a:xfrm flipH="false" flipV="false" rot="0">
            <a:off x="5552928" y="1028700"/>
            <a:ext cx="7182143" cy="5814725"/>
          </a:xfrm>
          <a:custGeom>
            <a:avLst/>
            <a:gdLst/>
            <a:ahLst/>
            <a:cxnLst/>
            <a:rect r="r" b="b" t="t" l="l"/>
            <a:pathLst>
              <a:path h="5814725" w="7182143">
                <a:moveTo>
                  <a:pt x="0" y="0"/>
                </a:moveTo>
                <a:lnTo>
                  <a:pt x="7182144" y="0"/>
                </a:lnTo>
                <a:lnTo>
                  <a:pt x="7182144" y="5814725"/>
                </a:lnTo>
                <a:lnTo>
                  <a:pt x="0" y="5814725"/>
                </a:lnTo>
                <a:lnTo>
                  <a:pt x="0" y="0"/>
                </a:lnTo>
                <a:close/>
              </a:path>
            </a:pathLst>
          </a:custGeom>
          <a:blipFill>
            <a:blip r:embed="rId3"/>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75362" y="122464"/>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6"/>
            <a:stretch>
              <a:fillRect l="0" t="0" r="0" b="0"/>
            </a:stretch>
          </a:blipFill>
        </p:spPr>
      </p:sp>
      <p:sp>
        <p:nvSpPr>
          <p:cNvPr name="Freeform 6" id="6"/>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0EA"/>
        </a:solidFill>
      </p:bgPr>
    </p:bg>
    <p:spTree>
      <p:nvGrpSpPr>
        <p:cNvPr id="1" name=""/>
        <p:cNvGrpSpPr/>
        <p:nvPr/>
      </p:nvGrpSpPr>
      <p:grpSpPr>
        <a:xfrm>
          <a:off x="0" y="0"/>
          <a:ext cx="0" cy="0"/>
          <a:chOff x="0" y="0"/>
          <a:chExt cx="0" cy="0"/>
        </a:xfrm>
      </p:grpSpPr>
      <p:sp>
        <p:nvSpPr>
          <p:cNvPr name="Freeform 2" id="2"/>
          <p:cNvSpPr/>
          <p:nvPr/>
        </p:nvSpPr>
        <p:spPr>
          <a:xfrm flipH="false" flipV="false" rot="0">
            <a:off x="4043265" y="1028700"/>
            <a:ext cx="9100554" cy="5856474"/>
          </a:xfrm>
          <a:custGeom>
            <a:avLst/>
            <a:gdLst/>
            <a:ahLst/>
            <a:cxnLst/>
            <a:rect r="r" b="b" t="t" l="l"/>
            <a:pathLst>
              <a:path h="5856474" w="9100554">
                <a:moveTo>
                  <a:pt x="0" y="0"/>
                </a:moveTo>
                <a:lnTo>
                  <a:pt x="9100555" y="0"/>
                </a:lnTo>
                <a:lnTo>
                  <a:pt x="9100555" y="5856474"/>
                </a:lnTo>
                <a:lnTo>
                  <a:pt x="0" y="5856474"/>
                </a:lnTo>
                <a:lnTo>
                  <a:pt x="0" y="0"/>
                </a:lnTo>
                <a:close/>
              </a:path>
            </a:pathLst>
          </a:custGeom>
          <a:blipFill>
            <a:blip r:embed="rId2"/>
            <a:stretch>
              <a:fillRect l="0" t="0" r="0" b="0"/>
            </a:stretch>
          </a:blipFill>
        </p:spPr>
      </p:sp>
      <p:sp>
        <p:nvSpPr>
          <p:cNvPr name="Freeform 3" id="3"/>
          <p:cNvSpPr/>
          <p:nvPr/>
        </p:nvSpPr>
        <p:spPr>
          <a:xfrm flipH="false" flipV="false" rot="0">
            <a:off x="3699180" y="7107945"/>
            <a:ext cx="10889640" cy="2400231"/>
          </a:xfrm>
          <a:custGeom>
            <a:avLst/>
            <a:gdLst/>
            <a:ahLst/>
            <a:cxnLst/>
            <a:rect r="r" b="b" t="t" l="l"/>
            <a:pathLst>
              <a:path h="2400231" w="10889640">
                <a:moveTo>
                  <a:pt x="0" y="0"/>
                </a:moveTo>
                <a:lnTo>
                  <a:pt x="10889640" y="0"/>
                </a:lnTo>
                <a:lnTo>
                  <a:pt x="10889640" y="2400232"/>
                </a:lnTo>
                <a:lnTo>
                  <a:pt x="0" y="2400232"/>
                </a:lnTo>
                <a:lnTo>
                  <a:pt x="0" y="0"/>
                </a:lnTo>
                <a:close/>
              </a:path>
            </a:pathLst>
          </a:custGeom>
          <a:blipFill>
            <a:blip r:embed="rId3"/>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4325" y="8074362"/>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6"/>
            <a:stretch>
              <a:fillRect l="0" t="0" r="0" b="0"/>
            </a:stretch>
          </a:blipFill>
        </p:spPr>
      </p:sp>
      <p:sp>
        <p:nvSpPr>
          <p:cNvPr name="Freeform 6" id="6"/>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75362"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Freeform 4" id="4"/>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93723" y="523636"/>
            <a:ext cx="9100554" cy="5856474"/>
          </a:xfrm>
          <a:custGeom>
            <a:avLst/>
            <a:gdLst/>
            <a:ahLst/>
            <a:cxnLst/>
            <a:rect r="r" b="b" t="t" l="l"/>
            <a:pathLst>
              <a:path h="5856474" w="9100554">
                <a:moveTo>
                  <a:pt x="0" y="0"/>
                </a:moveTo>
                <a:lnTo>
                  <a:pt x="9100554" y="0"/>
                </a:lnTo>
                <a:lnTo>
                  <a:pt x="9100554" y="5856475"/>
                </a:lnTo>
                <a:lnTo>
                  <a:pt x="0" y="5856475"/>
                </a:lnTo>
                <a:lnTo>
                  <a:pt x="0" y="0"/>
                </a:lnTo>
                <a:close/>
              </a:path>
            </a:pathLst>
          </a:custGeom>
          <a:blipFill>
            <a:blip r:embed="rId5"/>
            <a:stretch>
              <a:fillRect l="0" t="0" r="0" b="0"/>
            </a:stretch>
          </a:blipFill>
        </p:spPr>
      </p:sp>
      <p:sp>
        <p:nvSpPr>
          <p:cNvPr name="Freeform 6" id="6"/>
          <p:cNvSpPr/>
          <p:nvPr/>
        </p:nvSpPr>
        <p:spPr>
          <a:xfrm flipH="false" flipV="false" rot="0">
            <a:off x="3618557" y="6738457"/>
            <a:ext cx="11050885" cy="2032874"/>
          </a:xfrm>
          <a:custGeom>
            <a:avLst/>
            <a:gdLst/>
            <a:ahLst/>
            <a:cxnLst/>
            <a:rect r="r" b="b" t="t" l="l"/>
            <a:pathLst>
              <a:path h="2032874" w="11050885">
                <a:moveTo>
                  <a:pt x="0" y="0"/>
                </a:moveTo>
                <a:lnTo>
                  <a:pt x="11050886" y="0"/>
                </a:lnTo>
                <a:lnTo>
                  <a:pt x="11050886" y="2032874"/>
                </a:lnTo>
                <a:lnTo>
                  <a:pt x="0" y="2032874"/>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TextBox 2" id="2"/>
          <p:cNvSpPr txBox="true"/>
          <p:nvPr/>
        </p:nvSpPr>
        <p:spPr>
          <a:xfrm rot="0">
            <a:off x="4658045" y="1060483"/>
            <a:ext cx="8971909" cy="1152155"/>
          </a:xfrm>
          <a:prstGeom prst="rect">
            <a:avLst/>
          </a:prstGeom>
        </p:spPr>
        <p:txBody>
          <a:bodyPr anchor="t" rtlCol="false" tIns="0" lIns="0" bIns="0" rIns="0">
            <a:spAutoFit/>
          </a:bodyPr>
          <a:lstStyle/>
          <a:p>
            <a:pPr algn="ctr" marL="0" indent="0" lvl="0">
              <a:lnSpc>
                <a:spcPts val="7602"/>
              </a:lnSpc>
            </a:pPr>
            <a:r>
              <a:rPr lang="en-US" sz="8174" spc="882">
                <a:solidFill>
                  <a:srgbClr val="07345A"/>
                </a:solidFill>
                <a:latin typeface="Codec Pro ExtraBold"/>
              </a:rPr>
              <a:t>CONCLUSIONS</a:t>
            </a:r>
          </a:p>
        </p:txBody>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07345A"/>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3741572" y="-483401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AD9E64"/>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2"/>
            <a:stretch>
              <a:fillRect l="0" t="0" r="0" b="0"/>
            </a:stretch>
          </a:blipFill>
        </p:spPr>
      </p:sp>
      <p:sp>
        <p:nvSpPr>
          <p:cNvPr name="TextBox 10" id="10"/>
          <p:cNvSpPr txBox="true"/>
          <p:nvPr/>
        </p:nvSpPr>
        <p:spPr>
          <a:xfrm rot="0">
            <a:off x="3898489" y="4106862"/>
            <a:ext cx="11527620" cy="20447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Canva Sans"/>
              </a:rPr>
              <a:t>After a comprehensive analysis, it seems that Age, Gender, and Location don't greatly effect how much individuals spend on items. Even after going deep into the data, there's no apparent correlation between these criteria and the amount paid. This implies that other factors may have a greater impact on how much people decide to buy.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0186" y="1477236"/>
            <a:ext cx="6915784" cy="47199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Smart Question - 2</a:t>
            </a:r>
          </a:p>
          <a:p>
            <a:pPr>
              <a:lnSpc>
                <a:spcPts val="12319"/>
              </a:lnSpc>
            </a:pPr>
          </a:p>
        </p:txBody>
      </p:sp>
      <p:sp>
        <p:nvSpPr>
          <p:cNvPr name="TextBox 5" id="5"/>
          <p:cNvSpPr txBox="true"/>
          <p:nvPr/>
        </p:nvSpPr>
        <p:spPr>
          <a:xfrm rot="0">
            <a:off x="775107" y="5367221"/>
            <a:ext cx="9822003" cy="1022064"/>
          </a:xfrm>
          <a:prstGeom prst="rect">
            <a:avLst/>
          </a:prstGeom>
        </p:spPr>
        <p:txBody>
          <a:bodyPr anchor="t" rtlCol="false" tIns="0" lIns="0" bIns="0" rIns="0">
            <a:spAutoFit/>
          </a:bodyPr>
          <a:lstStyle/>
          <a:p>
            <a:pPr>
              <a:lnSpc>
                <a:spcPts val="4090"/>
              </a:lnSpc>
            </a:pPr>
            <a:r>
              <a:rPr lang="en-US" sz="2556">
                <a:solidFill>
                  <a:srgbClr val="D9D9D9"/>
                </a:solidFill>
                <a:latin typeface="Poppins Bold"/>
              </a:rPr>
              <a:t>What is the relationship between review ratings and repeat purchases?</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AD9E64"/>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5068" y="7269539"/>
            <a:ext cx="11286020" cy="2162267"/>
          </a:xfrm>
          <a:prstGeom prst="rect">
            <a:avLst/>
          </a:prstGeom>
        </p:spPr>
        <p:txBody>
          <a:bodyPr anchor="t" rtlCol="false" tIns="0" lIns="0" bIns="0" rIns="0">
            <a:spAutoFit/>
          </a:bodyPr>
          <a:lstStyle/>
          <a:p>
            <a:pPr algn="ctr">
              <a:lnSpc>
                <a:spcPts val="2915"/>
              </a:lnSpc>
            </a:pPr>
            <a:r>
              <a:rPr lang="en-US" sz="2242" spc="219">
                <a:solidFill>
                  <a:srgbClr val="AD9E64"/>
                </a:solidFill>
                <a:latin typeface="Open Sauce"/>
              </a:rPr>
              <a:t>Objectives: </a:t>
            </a:r>
          </a:p>
          <a:p>
            <a:pPr algn="ctr">
              <a:lnSpc>
                <a:spcPts val="2915"/>
              </a:lnSpc>
            </a:pPr>
            <a:r>
              <a:rPr lang="en-US" sz="2242" spc="219">
                <a:solidFill>
                  <a:srgbClr val="AD9E64"/>
                </a:solidFill>
                <a:latin typeface="Open Sauce"/>
              </a:rPr>
              <a:t>Using this analysis, we reveal if higher-rated products or services lead to more repeat purchases, indicating customer satisfaction.We also analyze how negative reviews influence repeat purchases compared to positive reviews.</a:t>
            </a:r>
          </a:p>
          <a:p>
            <a:pPr algn="ctr">
              <a:lnSpc>
                <a:spcPts val="2915"/>
              </a:lnSpc>
              <a:spcBef>
                <a:spcPct val="0"/>
              </a:spcBef>
            </a:pPr>
          </a:p>
        </p:txBody>
      </p:sp>
      <p:sp>
        <p:nvSpPr>
          <p:cNvPr name="Freeform 10" id="10"/>
          <p:cNvSpPr/>
          <p:nvPr/>
        </p:nvSpPr>
        <p:spPr>
          <a:xfrm flipH="false" flipV="false" rot="0">
            <a:off x="16267000" y="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3205271" y="4005429"/>
            <a:ext cx="1593285" cy="5252871"/>
            <a:chOff x="0" y="0"/>
            <a:chExt cx="419631" cy="1383472"/>
          </a:xfrm>
        </p:grpSpPr>
        <p:sp>
          <p:nvSpPr>
            <p:cNvPr name="Freeform 4" id="4"/>
            <p:cNvSpPr/>
            <p:nvPr/>
          </p:nvSpPr>
          <p:spPr>
            <a:xfrm flipH="false" flipV="false" rot="0">
              <a:off x="0" y="0"/>
              <a:ext cx="419631" cy="1383472"/>
            </a:xfrm>
            <a:custGeom>
              <a:avLst/>
              <a:gdLst/>
              <a:ahLst/>
              <a:cxnLst/>
              <a:rect r="r" b="b" t="t" l="l"/>
              <a:pathLst>
                <a:path h="1383472" w="419631">
                  <a:moveTo>
                    <a:pt x="0" y="0"/>
                  </a:moveTo>
                  <a:lnTo>
                    <a:pt x="419631" y="0"/>
                  </a:lnTo>
                  <a:lnTo>
                    <a:pt x="419631" y="1383472"/>
                  </a:lnTo>
                  <a:lnTo>
                    <a:pt x="0" y="1383472"/>
                  </a:lnTo>
                  <a:close/>
                </a:path>
              </a:pathLst>
            </a:custGeom>
            <a:solidFill>
              <a:srgbClr val="AD9E64"/>
            </a:solidFill>
          </p:spPr>
        </p:sp>
        <p:sp>
          <p:nvSpPr>
            <p:cNvPr name="TextBox 5" id="5"/>
            <p:cNvSpPr txBox="true"/>
            <p:nvPr/>
          </p:nvSpPr>
          <p:spPr>
            <a:xfrm>
              <a:off x="0" y="-19050"/>
              <a:ext cx="419631" cy="1402522"/>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608025" y="4458816"/>
            <a:ext cx="6747720" cy="4371335"/>
            <a:chOff x="0" y="0"/>
            <a:chExt cx="1777177" cy="1151298"/>
          </a:xfrm>
        </p:grpSpPr>
        <p:sp>
          <p:nvSpPr>
            <p:cNvPr name="Freeform 7" id="7"/>
            <p:cNvSpPr/>
            <p:nvPr/>
          </p:nvSpPr>
          <p:spPr>
            <a:xfrm flipH="false" flipV="false" rot="0">
              <a:off x="0" y="0"/>
              <a:ext cx="1777177" cy="1151298"/>
            </a:xfrm>
            <a:custGeom>
              <a:avLst/>
              <a:gdLst/>
              <a:ahLst/>
              <a:cxnLst/>
              <a:rect r="r" b="b" t="t" l="l"/>
              <a:pathLst>
                <a:path h="1151298" w="1777177">
                  <a:moveTo>
                    <a:pt x="0" y="0"/>
                  </a:moveTo>
                  <a:lnTo>
                    <a:pt x="1777177" y="0"/>
                  </a:lnTo>
                  <a:lnTo>
                    <a:pt x="1777177" y="1151298"/>
                  </a:lnTo>
                  <a:lnTo>
                    <a:pt x="0" y="1151298"/>
                  </a:lnTo>
                  <a:close/>
                </a:path>
              </a:pathLst>
            </a:custGeom>
            <a:solidFill>
              <a:srgbClr val="FDFBFB"/>
            </a:solidFill>
          </p:spPr>
        </p:sp>
        <p:sp>
          <p:nvSpPr>
            <p:cNvPr name="TextBox 8" id="8"/>
            <p:cNvSpPr txBox="true"/>
            <p:nvPr/>
          </p:nvSpPr>
          <p:spPr>
            <a:xfrm>
              <a:off x="0" y="-19050"/>
              <a:ext cx="1777177" cy="1170348"/>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2293008" y="43740"/>
            <a:ext cx="5994992" cy="8830150"/>
          </a:xfrm>
          <a:custGeom>
            <a:avLst/>
            <a:gdLst/>
            <a:ahLst/>
            <a:cxnLst/>
            <a:rect r="r" b="b" t="t" l="l"/>
            <a:pathLst>
              <a:path h="8830150" w="5994992">
                <a:moveTo>
                  <a:pt x="0" y="0"/>
                </a:moveTo>
                <a:lnTo>
                  <a:pt x="5994992" y="0"/>
                </a:lnTo>
                <a:lnTo>
                  <a:pt x="5994992" y="8830151"/>
                </a:lnTo>
                <a:lnTo>
                  <a:pt x="0" y="8830151"/>
                </a:lnTo>
                <a:lnTo>
                  <a:pt x="0" y="0"/>
                </a:lnTo>
                <a:close/>
              </a:path>
            </a:pathLst>
          </a:custGeom>
          <a:blipFill>
            <a:blip r:embed="rId3"/>
            <a:stretch>
              <a:fillRect l="-90808" t="0" r="-71044" b="0"/>
            </a:stretch>
          </a:blipFill>
        </p:spPr>
      </p:sp>
      <p:sp>
        <p:nvSpPr>
          <p:cNvPr name="TextBox 10" id="10"/>
          <p:cNvSpPr txBox="true"/>
          <p:nvPr/>
        </p:nvSpPr>
        <p:spPr>
          <a:xfrm rot="0">
            <a:off x="2257688" y="616722"/>
            <a:ext cx="7925420" cy="3072614"/>
          </a:xfrm>
          <a:prstGeom prst="rect">
            <a:avLst/>
          </a:prstGeom>
        </p:spPr>
        <p:txBody>
          <a:bodyPr anchor="t" rtlCol="false" tIns="0" lIns="0" bIns="0" rIns="0">
            <a:spAutoFit/>
          </a:bodyPr>
          <a:lstStyle/>
          <a:p>
            <a:pPr algn="ctr" marL="0" indent="0" lvl="0">
              <a:lnSpc>
                <a:spcPts val="12314"/>
              </a:lnSpc>
              <a:spcBef>
                <a:spcPct val="0"/>
              </a:spcBef>
            </a:pPr>
            <a:r>
              <a:rPr lang="en-US" sz="8923" spc="874">
                <a:solidFill>
                  <a:srgbClr val="AD9E64"/>
                </a:solidFill>
                <a:latin typeface="League Spartan"/>
              </a:rPr>
              <a:t>ABOUT THE DATASET</a:t>
            </a:r>
          </a:p>
        </p:txBody>
      </p:sp>
      <p:sp>
        <p:nvSpPr>
          <p:cNvPr name="TextBox 11" id="11"/>
          <p:cNvSpPr txBox="true"/>
          <p:nvPr/>
        </p:nvSpPr>
        <p:spPr>
          <a:xfrm rot="0">
            <a:off x="3608025" y="4269269"/>
            <a:ext cx="6747720" cy="4693278"/>
          </a:xfrm>
          <a:prstGeom prst="rect">
            <a:avLst/>
          </a:prstGeom>
        </p:spPr>
        <p:txBody>
          <a:bodyPr anchor="t" rtlCol="false" tIns="0" lIns="0" bIns="0" rIns="0">
            <a:spAutoFit/>
          </a:bodyPr>
          <a:lstStyle/>
          <a:p>
            <a:pPr>
              <a:lnSpc>
                <a:spcPts val="2765"/>
              </a:lnSpc>
            </a:pPr>
          </a:p>
          <a:p>
            <a:pPr marL="491233" indent="-245617" lvl="1">
              <a:lnSpc>
                <a:spcPts val="3185"/>
              </a:lnSpc>
              <a:buFont typeface="Arial"/>
              <a:buChar char="•"/>
            </a:pPr>
            <a:r>
              <a:rPr lang="en-US" sz="2275">
                <a:solidFill>
                  <a:srgbClr val="100F0D"/>
                </a:solidFill>
                <a:latin typeface="Arimo Bold"/>
              </a:rPr>
              <a:t>Comprehensive Details:</a:t>
            </a:r>
            <a:r>
              <a:rPr lang="en-US" sz="2275">
                <a:solidFill>
                  <a:srgbClr val="100F0D"/>
                </a:solidFill>
                <a:latin typeface="Arimo"/>
              </a:rPr>
              <a:t> Includes demographics (age, gender) and shopping habits (purchase history, payment methods, purchase frequency).</a:t>
            </a:r>
          </a:p>
          <a:p>
            <a:pPr marL="491233" indent="-245617" lvl="1">
              <a:lnSpc>
                <a:spcPts val="3185"/>
              </a:lnSpc>
              <a:buFont typeface="Arial"/>
              <a:buChar char="•"/>
            </a:pPr>
            <a:r>
              <a:rPr lang="en-US" sz="2275">
                <a:solidFill>
                  <a:srgbClr val="100F0D"/>
                </a:solidFill>
                <a:latin typeface="Arimo Semi-Bold"/>
              </a:rPr>
              <a:t>Consumer Insights</a:t>
            </a:r>
            <a:r>
              <a:rPr lang="en-US" sz="2275">
                <a:solidFill>
                  <a:srgbClr val="100F0D"/>
                </a:solidFill>
                <a:latin typeface="Arimo"/>
              </a:rPr>
              <a:t>: 3,900 records on shopping behaviors and demographics.</a:t>
            </a:r>
          </a:p>
          <a:p>
            <a:pPr marL="491233" indent="-245617" lvl="1">
              <a:lnSpc>
                <a:spcPts val="3185"/>
              </a:lnSpc>
              <a:buFont typeface="Arial"/>
              <a:buChar char="•"/>
            </a:pPr>
            <a:r>
              <a:rPr lang="en-US" sz="2275">
                <a:solidFill>
                  <a:srgbClr val="100F0D"/>
                </a:solidFill>
                <a:latin typeface="Arimo Semi-Bold"/>
              </a:rPr>
              <a:t>Learning Tool</a:t>
            </a:r>
            <a:r>
              <a:rPr lang="en-US" sz="2275">
                <a:solidFill>
                  <a:srgbClr val="100F0D"/>
                </a:solidFill>
                <a:latin typeface="Arimo"/>
              </a:rPr>
              <a:t>: Ideal for practicing data analysis skills.</a:t>
            </a:r>
          </a:p>
          <a:p>
            <a:pPr marL="491233" indent="-245617" lvl="1">
              <a:lnSpc>
                <a:spcPts val="3185"/>
              </a:lnSpc>
              <a:buFont typeface="Arial"/>
              <a:buChar char="•"/>
            </a:pPr>
            <a:r>
              <a:rPr lang="en-US" sz="2275">
                <a:solidFill>
                  <a:srgbClr val="100F0D"/>
                </a:solidFill>
                <a:latin typeface="Arimo Semi-Bold"/>
              </a:rPr>
              <a:t>Kaggle Access</a:t>
            </a:r>
            <a:r>
              <a:rPr lang="en-US" sz="2275">
                <a:solidFill>
                  <a:srgbClr val="100F0D"/>
                </a:solidFill>
                <a:latin typeface="Arimo"/>
              </a:rPr>
              <a:t>: Available for exploration on Kaggle's platform.</a:t>
            </a:r>
          </a:p>
          <a:p>
            <a:pPr>
              <a:lnSpc>
                <a:spcPts val="2765"/>
              </a:lnSpc>
            </a:pPr>
          </a:p>
        </p:txBody>
      </p:sp>
      <p:sp>
        <p:nvSpPr>
          <p:cNvPr name="Freeform 12" id="12"/>
          <p:cNvSpPr/>
          <p:nvPr/>
        </p:nvSpPr>
        <p:spPr>
          <a:xfrm flipH="false" flipV="false" rot="0">
            <a:off x="16254117" y="8241358"/>
            <a:ext cx="2033883" cy="2033883"/>
          </a:xfrm>
          <a:custGeom>
            <a:avLst/>
            <a:gdLst/>
            <a:ahLst/>
            <a:cxnLst/>
            <a:rect r="r" b="b" t="t" l="l"/>
            <a:pathLst>
              <a:path h="2033883" w="2033883">
                <a:moveTo>
                  <a:pt x="0" y="0"/>
                </a:moveTo>
                <a:lnTo>
                  <a:pt x="2033883" y="0"/>
                </a:lnTo>
                <a:lnTo>
                  <a:pt x="2033883" y="2033884"/>
                </a:lnTo>
                <a:lnTo>
                  <a:pt x="0" y="2033884"/>
                </a:lnTo>
                <a:lnTo>
                  <a:pt x="0" y="0"/>
                </a:lnTo>
                <a:close/>
              </a:path>
            </a:pathLst>
          </a:custGeom>
          <a:blipFill>
            <a:blip r:embed="rId4"/>
            <a:stretch>
              <a:fillRect l="0" t="0" r="0" b="0"/>
            </a:stretch>
          </a:blipFill>
        </p:spPr>
      </p:sp>
      <p:grpSp>
        <p:nvGrpSpPr>
          <p:cNvPr name="Group 13" id="13"/>
          <p:cNvGrpSpPr/>
          <p:nvPr/>
        </p:nvGrpSpPr>
        <p:grpSpPr>
          <a:xfrm rot="0">
            <a:off x="10355746" y="5143500"/>
            <a:ext cx="2613061" cy="2273181"/>
            <a:chOff x="0" y="0"/>
            <a:chExt cx="3484082" cy="3030908"/>
          </a:xfrm>
        </p:grpSpPr>
        <p:grpSp>
          <p:nvGrpSpPr>
            <p:cNvPr name="Group 14" id="14"/>
            <p:cNvGrpSpPr/>
            <p:nvPr/>
          </p:nvGrpSpPr>
          <p:grpSpPr>
            <a:xfrm rot="0">
              <a:off x="0" y="0"/>
              <a:ext cx="3484082" cy="3030908"/>
              <a:chOff x="0" y="0"/>
              <a:chExt cx="991873" cy="862860"/>
            </a:xfrm>
          </p:grpSpPr>
          <p:sp>
            <p:nvSpPr>
              <p:cNvPr name="Freeform 15" id="15"/>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07345A"/>
              </a:solidFill>
              <a:ln w="9525" cap="sq">
                <a:solidFill>
                  <a:srgbClr val="AD9E64"/>
                </a:solidFill>
                <a:prstDash val="solid"/>
                <a:miter/>
              </a:ln>
            </p:spPr>
          </p:sp>
          <p:sp>
            <p:nvSpPr>
              <p:cNvPr name="TextBox 16" id="16"/>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TextBox 17" id="17"/>
            <p:cNvSpPr txBox="true"/>
            <p:nvPr/>
          </p:nvSpPr>
          <p:spPr>
            <a:xfrm rot="0">
              <a:off x="527421" y="210089"/>
              <a:ext cx="2253940" cy="1055951"/>
            </a:xfrm>
            <a:prstGeom prst="rect">
              <a:avLst/>
            </a:prstGeom>
          </p:spPr>
          <p:txBody>
            <a:bodyPr anchor="t" rtlCol="false" tIns="0" lIns="0" bIns="0" rIns="0">
              <a:spAutoFit/>
            </a:bodyPr>
            <a:lstStyle/>
            <a:p>
              <a:pPr algn="ctr">
                <a:lnSpc>
                  <a:spcPts val="6672"/>
                </a:lnSpc>
              </a:pPr>
              <a:r>
                <a:rPr lang="en-US" sz="4835">
                  <a:solidFill>
                    <a:srgbClr val="FFFFFF"/>
                  </a:solidFill>
                  <a:latin typeface="DM Sans Bold"/>
                </a:rPr>
                <a:t>3900</a:t>
              </a:r>
            </a:p>
          </p:txBody>
        </p:sp>
        <p:sp>
          <p:nvSpPr>
            <p:cNvPr name="TextBox 18" id="18"/>
            <p:cNvSpPr txBox="true"/>
            <p:nvPr/>
          </p:nvSpPr>
          <p:spPr>
            <a:xfrm rot="0">
              <a:off x="108746" y="1909695"/>
              <a:ext cx="3091289" cy="610355"/>
            </a:xfrm>
            <a:prstGeom prst="rect">
              <a:avLst/>
            </a:prstGeom>
          </p:spPr>
          <p:txBody>
            <a:bodyPr anchor="t" rtlCol="false" tIns="0" lIns="0" bIns="0" rIns="0">
              <a:spAutoFit/>
            </a:bodyPr>
            <a:lstStyle/>
            <a:p>
              <a:pPr algn="ctr">
                <a:lnSpc>
                  <a:spcPts val="3847"/>
                </a:lnSpc>
              </a:pPr>
              <a:r>
                <a:rPr lang="en-US" sz="2787">
                  <a:solidFill>
                    <a:srgbClr val="FEFEFE"/>
                  </a:solidFill>
                  <a:latin typeface="DM Sans Bold"/>
                </a:rPr>
                <a:t>ROWS</a:t>
              </a:r>
            </a:p>
          </p:txBody>
        </p:sp>
        <p:sp>
          <p:nvSpPr>
            <p:cNvPr name="AutoShape 19" id="19"/>
            <p:cNvSpPr/>
            <p:nvPr/>
          </p:nvSpPr>
          <p:spPr>
            <a:xfrm flipV="true">
              <a:off x="185641" y="1540854"/>
              <a:ext cx="2937500" cy="0"/>
            </a:xfrm>
            <a:prstGeom prst="line">
              <a:avLst/>
            </a:prstGeom>
            <a:ln cap="flat" w="50800">
              <a:solidFill>
                <a:srgbClr val="FFFFFF"/>
              </a:solidFill>
              <a:prstDash val="solid"/>
              <a:headEnd type="none" len="sm" w="sm"/>
              <a:tailEnd type="none" len="sm" w="sm"/>
            </a:ln>
          </p:spPr>
        </p:sp>
      </p:grpSp>
      <p:grpSp>
        <p:nvGrpSpPr>
          <p:cNvPr name="Group 20" id="20"/>
          <p:cNvGrpSpPr/>
          <p:nvPr/>
        </p:nvGrpSpPr>
        <p:grpSpPr>
          <a:xfrm rot="0">
            <a:off x="10355746" y="2868838"/>
            <a:ext cx="2613061" cy="2273181"/>
            <a:chOff x="0" y="0"/>
            <a:chExt cx="3484082" cy="3030908"/>
          </a:xfrm>
        </p:grpSpPr>
        <p:grpSp>
          <p:nvGrpSpPr>
            <p:cNvPr name="Group 21" id="21"/>
            <p:cNvGrpSpPr/>
            <p:nvPr/>
          </p:nvGrpSpPr>
          <p:grpSpPr>
            <a:xfrm rot="0">
              <a:off x="0" y="0"/>
              <a:ext cx="3484082" cy="3030908"/>
              <a:chOff x="0" y="0"/>
              <a:chExt cx="991873" cy="862860"/>
            </a:xfrm>
          </p:grpSpPr>
          <p:sp>
            <p:nvSpPr>
              <p:cNvPr name="Freeform 22" id="22"/>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07345A"/>
              </a:solidFill>
              <a:ln w="9525" cap="sq">
                <a:solidFill>
                  <a:srgbClr val="AD9E64"/>
                </a:solidFill>
                <a:prstDash val="solid"/>
                <a:miter/>
              </a:ln>
            </p:spPr>
          </p:sp>
          <p:sp>
            <p:nvSpPr>
              <p:cNvPr name="TextBox 23" id="23"/>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TextBox 24" id="24"/>
            <p:cNvSpPr txBox="true"/>
            <p:nvPr/>
          </p:nvSpPr>
          <p:spPr>
            <a:xfrm rot="0">
              <a:off x="615071" y="400503"/>
              <a:ext cx="2253940" cy="1055951"/>
            </a:xfrm>
            <a:prstGeom prst="rect">
              <a:avLst/>
            </a:prstGeom>
          </p:spPr>
          <p:txBody>
            <a:bodyPr anchor="t" rtlCol="false" tIns="0" lIns="0" bIns="0" rIns="0">
              <a:spAutoFit/>
            </a:bodyPr>
            <a:lstStyle/>
            <a:p>
              <a:pPr algn="ctr">
                <a:lnSpc>
                  <a:spcPts val="6672"/>
                </a:lnSpc>
              </a:pPr>
              <a:r>
                <a:rPr lang="en-US" sz="4835">
                  <a:solidFill>
                    <a:srgbClr val="FEFEFE"/>
                  </a:solidFill>
                  <a:latin typeface="DM Sans Bold"/>
                </a:rPr>
                <a:t>19</a:t>
              </a:r>
            </a:p>
          </p:txBody>
        </p:sp>
        <p:sp>
          <p:nvSpPr>
            <p:cNvPr name="TextBox 25" id="25"/>
            <p:cNvSpPr txBox="true"/>
            <p:nvPr/>
          </p:nvSpPr>
          <p:spPr>
            <a:xfrm rot="0">
              <a:off x="392793" y="2076066"/>
              <a:ext cx="3091289" cy="543299"/>
            </a:xfrm>
            <a:prstGeom prst="rect">
              <a:avLst/>
            </a:prstGeom>
          </p:spPr>
          <p:txBody>
            <a:bodyPr anchor="t" rtlCol="false" tIns="0" lIns="0" bIns="0" rIns="0">
              <a:spAutoFit/>
            </a:bodyPr>
            <a:lstStyle/>
            <a:p>
              <a:pPr algn="ctr">
                <a:lnSpc>
                  <a:spcPts val="3433"/>
                </a:lnSpc>
              </a:pPr>
              <a:r>
                <a:rPr lang="en-US" sz="2487">
                  <a:solidFill>
                    <a:srgbClr val="FEFEFE"/>
                  </a:solidFill>
                  <a:latin typeface="DM Sans Bold"/>
                </a:rPr>
                <a:t>COLUMNS</a:t>
              </a:r>
            </a:p>
          </p:txBody>
        </p:sp>
        <p:sp>
          <p:nvSpPr>
            <p:cNvPr name="AutoShape 26" id="26"/>
            <p:cNvSpPr/>
            <p:nvPr/>
          </p:nvSpPr>
          <p:spPr>
            <a:xfrm>
              <a:off x="273291" y="1540854"/>
              <a:ext cx="2937500" cy="0"/>
            </a:xfrm>
            <a:prstGeom prst="line">
              <a:avLst/>
            </a:prstGeom>
            <a:ln cap="flat" w="50800">
              <a:solidFill>
                <a:srgbClr val="FFFFFF"/>
              </a:solidFill>
              <a:prstDash val="solid"/>
              <a:headEnd type="none" len="sm" w="sm"/>
              <a:tailEnd type="none" len="sm" w="sm"/>
            </a:ln>
          </p:spPr>
        </p:sp>
      </p:grpSp>
      <p:grpSp>
        <p:nvGrpSpPr>
          <p:cNvPr name="Group 27" id="27"/>
          <p:cNvGrpSpPr/>
          <p:nvPr/>
        </p:nvGrpSpPr>
        <p:grpSpPr>
          <a:xfrm rot="0">
            <a:off x="10355746" y="7416681"/>
            <a:ext cx="2613061" cy="2673231"/>
            <a:chOff x="0" y="0"/>
            <a:chExt cx="3484082" cy="3564308"/>
          </a:xfrm>
        </p:grpSpPr>
        <p:grpSp>
          <p:nvGrpSpPr>
            <p:cNvPr name="Group 28" id="28"/>
            <p:cNvGrpSpPr/>
            <p:nvPr/>
          </p:nvGrpSpPr>
          <p:grpSpPr>
            <a:xfrm rot="0">
              <a:off x="0" y="0"/>
              <a:ext cx="3484082" cy="3564308"/>
              <a:chOff x="0" y="0"/>
              <a:chExt cx="991873" cy="1014712"/>
            </a:xfrm>
          </p:grpSpPr>
          <p:sp>
            <p:nvSpPr>
              <p:cNvPr name="Freeform 29" id="29"/>
              <p:cNvSpPr/>
              <p:nvPr/>
            </p:nvSpPr>
            <p:spPr>
              <a:xfrm flipH="false" flipV="false" rot="0">
                <a:off x="0" y="0"/>
                <a:ext cx="991873" cy="1014712"/>
              </a:xfrm>
              <a:custGeom>
                <a:avLst/>
                <a:gdLst/>
                <a:ahLst/>
                <a:cxnLst/>
                <a:rect r="r" b="b" t="t" l="l"/>
                <a:pathLst>
                  <a:path h="1014712" w="991873">
                    <a:moveTo>
                      <a:pt x="0" y="0"/>
                    </a:moveTo>
                    <a:lnTo>
                      <a:pt x="991873" y="0"/>
                    </a:lnTo>
                    <a:lnTo>
                      <a:pt x="991873" y="1014712"/>
                    </a:lnTo>
                    <a:lnTo>
                      <a:pt x="0" y="1014712"/>
                    </a:lnTo>
                    <a:close/>
                  </a:path>
                </a:pathLst>
              </a:custGeom>
              <a:solidFill>
                <a:srgbClr val="07345A"/>
              </a:solidFill>
              <a:ln w="9525" cap="sq">
                <a:solidFill>
                  <a:srgbClr val="AD9E64"/>
                </a:solidFill>
                <a:prstDash val="solid"/>
                <a:miter/>
              </a:ln>
            </p:spPr>
          </p:sp>
          <p:sp>
            <p:nvSpPr>
              <p:cNvPr name="TextBox 30" id="30"/>
              <p:cNvSpPr txBox="true"/>
              <p:nvPr/>
            </p:nvSpPr>
            <p:spPr>
              <a:xfrm>
                <a:off x="0" y="-38100"/>
                <a:ext cx="991873" cy="1052812"/>
              </a:xfrm>
              <a:prstGeom prst="rect">
                <a:avLst/>
              </a:prstGeom>
            </p:spPr>
            <p:txBody>
              <a:bodyPr anchor="ctr" rtlCol="false" tIns="50800" lIns="50800" bIns="50800" rIns="50800"/>
              <a:lstStyle/>
              <a:p>
                <a:pPr algn="ctr">
                  <a:lnSpc>
                    <a:spcPts val="3483"/>
                  </a:lnSpc>
                </a:pPr>
              </a:p>
            </p:txBody>
          </p:sp>
        </p:grpSp>
        <p:sp>
          <p:nvSpPr>
            <p:cNvPr name="TextBox 31" id="31"/>
            <p:cNvSpPr txBox="true"/>
            <p:nvPr/>
          </p:nvSpPr>
          <p:spPr>
            <a:xfrm rot="0">
              <a:off x="87650" y="320675"/>
              <a:ext cx="3091289" cy="1114799"/>
            </a:xfrm>
            <a:prstGeom prst="rect">
              <a:avLst/>
            </a:prstGeom>
          </p:spPr>
          <p:txBody>
            <a:bodyPr anchor="t" rtlCol="false" tIns="0" lIns="0" bIns="0" rIns="0">
              <a:spAutoFit/>
            </a:bodyPr>
            <a:lstStyle/>
            <a:p>
              <a:pPr algn="ctr">
                <a:lnSpc>
                  <a:spcPts val="3433"/>
                </a:lnSpc>
              </a:pPr>
              <a:r>
                <a:rPr lang="en-US" sz="2487">
                  <a:solidFill>
                    <a:srgbClr val="FEFEFE"/>
                  </a:solidFill>
                  <a:latin typeface="DM Sans Bold"/>
                </a:rPr>
                <a:t>TARGET VARIABLE:</a:t>
              </a:r>
            </a:p>
          </p:txBody>
        </p:sp>
        <p:sp>
          <p:nvSpPr>
            <p:cNvPr name="TextBox 32" id="32"/>
            <p:cNvSpPr txBox="true"/>
            <p:nvPr/>
          </p:nvSpPr>
          <p:spPr>
            <a:xfrm rot="0">
              <a:off x="87650" y="1947254"/>
              <a:ext cx="3091289" cy="1035170"/>
            </a:xfrm>
            <a:prstGeom prst="rect">
              <a:avLst/>
            </a:prstGeom>
          </p:spPr>
          <p:txBody>
            <a:bodyPr anchor="t" rtlCol="false" tIns="0" lIns="0" bIns="0" rIns="0">
              <a:spAutoFit/>
            </a:bodyPr>
            <a:lstStyle/>
            <a:p>
              <a:pPr algn="ctr">
                <a:lnSpc>
                  <a:spcPts val="3157"/>
                </a:lnSpc>
              </a:pPr>
              <a:r>
                <a:rPr lang="en-US" sz="2287">
                  <a:solidFill>
                    <a:srgbClr val="FEFEFE"/>
                  </a:solidFill>
                  <a:latin typeface="DM Sans Bold"/>
                </a:rPr>
                <a:t>Purchase Amount</a:t>
              </a:r>
            </a:p>
          </p:txBody>
        </p:sp>
        <p:sp>
          <p:nvSpPr>
            <p:cNvPr name="AutoShape 33" id="33"/>
            <p:cNvSpPr/>
            <p:nvPr/>
          </p:nvSpPr>
          <p:spPr>
            <a:xfrm flipV="true">
              <a:off x="196396" y="1540854"/>
              <a:ext cx="2937500" cy="0"/>
            </a:xfrm>
            <a:prstGeom prst="line">
              <a:avLst/>
            </a:prstGeom>
            <a:ln cap="flat" w="50800">
              <a:solidFill>
                <a:srgbClr val="FFFFFF"/>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grpSp>
        <p:nvGrpSpPr>
          <p:cNvPr name="Group 2" id="2"/>
          <p:cNvGrpSpPr/>
          <p:nvPr/>
        </p:nvGrpSpPr>
        <p:grpSpPr>
          <a:xfrm rot="0">
            <a:off x="2400647" y="0"/>
            <a:ext cx="13565469" cy="1046017"/>
            <a:chOff x="0" y="0"/>
            <a:chExt cx="3572799" cy="275494"/>
          </a:xfrm>
        </p:grpSpPr>
        <p:sp>
          <p:nvSpPr>
            <p:cNvPr name="Freeform 3" id="3"/>
            <p:cNvSpPr/>
            <p:nvPr/>
          </p:nvSpPr>
          <p:spPr>
            <a:xfrm flipH="false" flipV="false" rot="0">
              <a:off x="0" y="0"/>
              <a:ext cx="3572799" cy="275494"/>
            </a:xfrm>
            <a:custGeom>
              <a:avLst/>
              <a:gdLst/>
              <a:ahLst/>
              <a:cxnLst/>
              <a:rect r="r" b="b" t="t" l="l"/>
              <a:pathLst>
                <a:path h="275494" w="3572799">
                  <a:moveTo>
                    <a:pt x="0" y="0"/>
                  </a:moveTo>
                  <a:lnTo>
                    <a:pt x="3572799" y="0"/>
                  </a:lnTo>
                  <a:lnTo>
                    <a:pt x="3572799" y="275494"/>
                  </a:lnTo>
                  <a:lnTo>
                    <a:pt x="0" y="275494"/>
                  </a:lnTo>
                  <a:close/>
                </a:path>
              </a:pathLst>
            </a:custGeom>
            <a:solidFill>
              <a:srgbClr val="AD9E64"/>
            </a:solidFill>
          </p:spPr>
        </p:sp>
        <p:sp>
          <p:nvSpPr>
            <p:cNvPr name="TextBox 4" id="4"/>
            <p:cNvSpPr txBox="true"/>
            <p:nvPr/>
          </p:nvSpPr>
          <p:spPr>
            <a:xfrm>
              <a:off x="0" y="-19050"/>
              <a:ext cx="3572799" cy="294544"/>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879016" y="2307572"/>
            <a:ext cx="5408984" cy="7979428"/>
            <a:chOff x="0" y="0"/>
            <a:chExt cx="1424588" cy="2101578"/>
          </a:xfrm>
        </p:grpSpPr>
        <p:sp>
          <p:nvSpPr>
            <p:cNvPr name="Freeform 6" id="6"/>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07345A"/>
            </a:solidFill>
          </p:spPr>
        </p:sp>
        <p:sp>
          <p:nvSpPr>
            <p:cNvPr name="TextBox 7" id="7"/>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1331" y="8074362"/>
            <a:ext cx="2212638" cy="2212638"/>
          </a:xfrm>
          <a:custGeom>
            <a:avLst/>
            <a:gdLst/>
            <a:ahLst/>
            <a:cxnLst/>
            <a:rect r="r" b="b" t="t" l="l"/>
            <a:pathLst>
              <a:path h="2212638" w="2212638">
                <a:moveTo>
                  <a:pt x="0" y="0"/>
                </a:moveTo>
                <a:lnTo>
                  <a:pt x="2212639" y="0"/>
                </a:lnTo>
                <a:lnTo>
                  <a:pt x="2212639" y="2212638"/>
                </a:lnTo>
                <a:lnTo>
                  <a:pt x="0" y="2212638"/>
                </a:lnTo>
                <a:lnTo>
                  <a:pt x="0" y="0"/>
                </a:lnTo>
                <a:close/>
              </a:path>
            </a:pathLst>
          </a:custGeom>
          <a:blipFill>
            <a:blip r:embed="rId2"/>
            <a:stretch>
              <a:fillRect l="0" t="0" r="0" b="0"/>
            </a:stretch>
          </a:blipFill>
        </p:spPr>
      </p:sp>
      <p:sp>
        <p:nvSpPr>
          <p:cNvPr name="TextBox 9" id="9"/>
          <p:cNvSpPr txBox="true"/>
          <p:nvPr/>
        </p:nvSpPr>
        <p:spPr>
          <a:xfrm rot="0">
            <a:off x="3342853" y="-30954"/>
            <a:ext cx="10403690" cy="936475"/>
          </a:xfrm>
          <a:prstGeom prst="rect">
            <a:avLst/>
          </a:prstGeom>
        </p:spPr>
        <p:txBody>
          <a:bodyPr anchor="t" rtlCol="false" tIns="0" lIns="0" bIns="0" rIns="0">
            <a:spAutoFit/>
          </a:bodyPr>
          <a:lstStyle/>
          <a:p>
            <a:pPr algn="ctr">
              <a:lnSpc>
                <a:spcPts val="6943"/>
              </a:lnSpc>
            </a:pPr>
            <a:r>
              <a:rPr lang="en-US" sz="5031" spc="493">
                <a:solidFill>
                  <a:srgbClr val="231F20"/>
                </a:solidFill>
                <a:latin typeface="Codec Pro ExtraBold"/>
              </a:rPr>
              <a:t>Exploratory data analysis</a:t>
            </a:r>
          </a:p>
        </p:txBody>
      </p:sp>
      <p:sp>
        <p:nvSpPr>
          <p:cNvPr name="Freeform 10" id="10"/>
          <p:cNvSpPr/>
          <p:nvPr/>
        </p:nvSpPr>
        <p:spPr>
          <a:xfrm flipH="false" flipV="false" rot="0">
            <a:off x="6813443" y="1587175"/>
            <a:ext cx="11052564" cy="7112650"/>
          </a:xfrm>
          <a:custGeom>
            <a:avLst/>
            <a:gdLst/>
            <a:ahLst/>
            <a:cxnLst/>
            <a:rect r="r" b="b" t="t" l="l"/>
            <a:pathLst>
              <a:path h="7112650" w="11052564">
                <a:moveTo>
                  <a:pt x="0" y="0"/>
                </a:moveTo>
                <a:lnTo>
                  <a:pt x="11052565" y="0"/>
                </a:lnTo>
                <a:lnTo>
                  <a:pt x="11052565" y="7112650"/>
                </a:lnTo>
                <a:lnTo>
                  <a:pt x="0" y="7112650"/>
                </a:lnTo>
                <a:lnTo>
                  <a:pt x="0" y="0"/>
                </a:lnTo>
                <a:close/>
              </a:path>
            </a:pathLst>
          </a:custGeom>
          <a:blipFill>
            <a:blip r:embed="rId3"/>
            <a:stretch>
              <a:fillRect l="0" t="0" r="0" b="0"/>
            </a:stretch>
          </a:blipFill>
        </p:spPr>
      </p:sp>
      <p:sp>
        <p:nvSpPr>
          <p:cNvPr name="TextBox 11" id="11"/>
          <p:cNvSpPr txBox="true"/>
          <p:nvPr/>
        </p:nvSpPr>
        <p:spPr>
          <a:xfrm rot="0">
            <a:off x="1028700" y="6830819"/>
            <a:ext cx="6066959" cy="1869007"/>
          </a:xfrm>
          <a:prstGeom prst="rect">
            <a:avLst/>
          </a:prstGeom>
        </p:spPr>
        <p:txBody>
          <a:bodyPr anchor="t" rtlCol="false" tIns="0" lIns="0" bIns="0" rIns="0">
            <a:spAutoFit/>
          </a:bodyPr>
          <a:lstStyle/>
          <a:p>
            <a:pPr algn="ctr">
              <a:lnSpc>
                <a:spcPts val="2508"/>
              </a:lnSpc>
            </a:pPr>
            <a:r>
              <a:rPr lang="en-US" sz="1792">
                <a:solidFill>
                  <a:srgbClr val="000000"/>
                </a:solidFill>
                <a:latin typeface="Canva Sans"/>
              </a:rPr>
              <a:t>As we can see from the plot, the distribution of review ratings is almost uniform. This means that our data has a  good mix of review ratings from 2.5 to 5. The lowest groups among them (2.5 and 5) appear to have the fewest products associated.</a:t>
            </a:r>
          </a:p>
          <a:p>
            <a:pPr algn="ctr">
              <a:lnSpc>
                <a:spcPts val="2508"/>
              </a:lnSpc>
            </a:pPr>
          </a:p>
        </p:txBody>
      </p:sp>
      <p:sp>
        <p:nvSpPr>
          <p:cNvPr name="TextBox 12" id="12"/>
          <p:cNvSpPr txBox="true"/>
          <p:nvPr/>
        </p:nvSpPr>
        <p:spPr>
          <a:xfrm rot="0">
            <a:off x="257522" y="2452963"/>
            <a:ext cx="6555921" cy="3457092"/>
          </a:xfrm>
          <a:prstGeom prst="rect">
            <a:avLst/>
          </a:prstGeom>
        </p:spPr>
        <p:txBody>
          <a:bodyPr anchor="t" rtlCol="false" tIns="0" lIns="0" bIns="0" rIns="0">
            <a:spAutoFit/>
          </a:bodyPr>
          <a:lstStyle/>
          <a:p>
            <a:pPr marL="655914" indent="-327957" lvl="1">
              <a:lnSpc>
                <a:spcPts val="3949"/>
              </a:lnSpc>
              <a:buFont typeface="Arial"/>
              <a:buChar char="•"/>
            </a:pPr>
            <a:r>
              <a:rPr lang="en-US" sz="3038">
                <a:solidFill>
                  <a:srgbClr val="000000"/>
                </a:solidFill>
                <a:latin typeface="Open Sauce Bold"/>
              </a:rPr>
              <a:t>Uniform Rating Distribution: </a:t>
            </a:r>
          </a:p>
          <a:p>
            <a:pPr>
              <a:lnSpc>
                <a:spcPts val="3949"/>
              </a:lnSpc>
            </a:pPr>
            <a:r>
              <a:rPr lang="en-US" sz="3038">
                <a:solidFill>
                  <a:srgbClr val="000000"/>
                </a:solidFill>
                <a:latin typeface="Open Sauce"/>
              </a:rPr>
              <a:t>The plot shows a well-mixed range of review ratings from 2.5 to 5.</a:t>
            </a:r>
          </a:p>
          <a:p>
            <a:pPr>
              <a:lnSpc>
                <a:spcPts val="3949"/>
              </a:lnSpc>
            </a:pPr>
          </a:p>
          <a:p>
            <a:pPr marL="655914" indent="-327957" lvl="1">
              <a:lnSpc>
                <a:spcPts val="3949"/>
              </a:lnSpc>
              <a:buFont typeface="Arial"/>
              <a:buChar char="•"/>
            </a:pPr>
            <a:r>
              <a:rPr lang="en-US" sz="3038">
                <a:solidFill>
                  <a:srgbClr val="000000"/>
                </a:solidFill>
                <a:latin typeface="Open Sauce Bold"/>
              </a:rPr>
              <a:t>Lowest Rating Observations:</a:t>
            </a:r>
          </a:p>
          <a:p>
            <a:pPr>
              <a:lnSpc>
                <a:spcPts val="3949"/>
              </a:lnSpc>
            </a:pPr>
            <a:r>
              <a:rPr lang="en-US" sz="3038">
                <a:solidFill>
                  <a:srgbClr val="000000"/>
                </a:solidFill>
                <a:latin typeface="Open Sauce"/>
              </a:rPr>
              <a:t>The fewest product counts are linked to the ratings of 2.5 and 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9391" y="6632817"/>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8"/>
            <a:stretch>
              <a:fillRect l="0" t="0" r="0" b="0"/>
            </a:stretch>
          </a:blipFill>
        </p:spPr>
      </p:sp>
      <p:sp>
        <p:nvSpPr>
          <p:cNvPr name="Freeform 6" id="6"/>
          <p:cNvSpPr/>
          <p:nvPr/>
        </p:nvSpPr>
        <p:spPr>
          <a:xfrm flipH="false" flipV="false" rot="0">
            <a:off x="6987774" y="1753894"/>
            <a:ext cx="10534425" cy="6779212"/>
          </a:xfrm>
          <a:custGeom>
            <a:avLst/>
            <a:gdLst/>
            <a:ahLst/>
            <a:cxnLst/>
            <a:rect r="r" b="b" t="t" l="l"/>
            <a:pathLst>
              <a:path h="6779212" w="10534425">
                <a:moveTo>
                  <a:pt x="0" y="0"/>
                </a:moveTo>
                <a:lnTo>
                  <a:pt x="10534424" y="0"/>
                </a:lnTo>
                <a:lnTo>
                  <a:pt x="10534424" y="6779212"/>
                </a:lnTo>
                <a:lnTo>
                  <a:pt x="0" y="6779212"/>
                </a:lnTo>
                <a:lnTo>
                  <a:pt x="0" y="0"/>
                </a:lnTo>
                <a:close/>
              </a:path>
            </a:pathLst>
          </a:custGeom>
          <a:blipFill>
            <a:blip r:embed="rId9"/>
            <a:stretch>
              <a:fillRect l="0" t="0" r="0" b="0"/>
            </a:stretch>
          </a:blipFill>
        </p:spPr>
      </p:sp>
      <p:sp>
        <p:nvSpPr>
          <p:cNvPr name="TextBox 7" id="7"/>
          <p:cNvSpPr txBox="true"/>
          <p:nvPr/>
        </p:nvSpPr>
        <p:spPr>
          <a:xfrm rot="0">
            <a:off x="0" y="3668389"/>
            <a:ext cx="6570301" cy="2920966"/>
          </a:xfrm>
          <a:prstGeom prst="rect">
            <a:avLst/>
          </a:prstGeom>
        </p:spPr>
        <p:txBody>
          <a:bodyPr anchor="t" rtlCol="false" tIns="0" lIns="0" bIns="0" rIns="0">
            <a:spAutoFit/>
          </a:bodyPr>
          <a:lstStyle/>
          <a:p>
            <a:pPr marL="513055" indent="-256527" lvl="1">
              <a:lnSpc>
                <a:spcPts val="3326"/>
              </a:lnSpc>
              <a:buFont typeface="Arial"/>
              <a:buChar char="•"/>
            </a:pPr>
            <a:r>
              <a:rPr lang="en-US" sz="2376">
                <a:solidFill>
                  <a:srgbClr val="000000"/>
                </a:solidFill>
                <a:latin typeface="Canva Sans Semi-Bold"/>
              </a:rPr>
              <a:t>Re-purchase Frequency</a:t>
            </a:r>
            <a:r>
              <a:rPr lang="en-US" sz="2376">
                <a:solidFill>
                  <a:srgbClr val="000000"/>
                </a:solidFill>
                <a:latin typeface="Canva Sans"/>
              </a:rPr>
              <a:t>: Indicates that products are re-purchased with similar frequency within the 0-49 times range.</a:t>
            </a:r>
          </a:p>
          <a:p>
            <a:pPr algn="ctr">
              <a:lnSpc>
                <a:spcPts val="3326"/>
              </a:lnSpc>
            </a:pPr>
          </a:p>
          <a:p>
            <a:pPr algn="ctr">
              <a:lnSpc>
                <a:spcPts val="3326"/>
              </a:lnSpc>
            </a:pPr>
            <a:r>
              <a:rPr lang="en-US" sz="2376">
                <a:solidFill>
                  <a:srgbClr val="000000"/>
                </a:solidFill>
                <a:latin typeface="Canva Sans"/>
              </a:rPr>
              <a:t>**</a:t>
            </a:r>
            <a:r>
              <a:rPr lang="en-US" sz="2376">
                <a:solidFill>
                  <a:srgbClr val="000000"/>
                </a:solidFill>
                <a:latin typeface="Canva Sans"/>
              </a:rPr>
              <a:t> Only a small number of products are re-purchased more than 50 times.**</a:t>
            </a:r>
          </a:p>
          <a:p>
            <a:pPr algn="ctr">
              <a:lnSpc>
                <a:spcPts val="3326"/>
              </a:lnSpc>
            </a:pPr>
          </a:p>
        </p:txBody>
      </p:sp>
      <p:grpSp>
        <p:nvGrpSpPr>
          <p:cNvPr name="Group 8" id="8"/>
          <p:cNvGrpSpPr/>
          <p:nvPr/>
        </p:nvGrpSpPr>
        <p:grpSpPr>
          <a:xfrm rot="0">
            <a:off x="3830135" y="-17317"/>
            <a:ext cx="11859256" cy="983779"/>
            <a:chOff x="0" y="0"/>
            <a:chExt cx="3123426" cy="259102"/>
          </a:xfrm>
        </p:grpSpPr>
        <p:sp>
          <p:nvSpPr>
            <p:cNvPr name="Freeform 9" id="9"/>
            <p:cNvSpPr/>
            <p:nvPr/>
          </p:nvSpPr>
          <p:spPr>
            <a:xfrm flipH="false" flipV="false" rot="0">
              <a:off x="0" y="0"/>
              <a:ext cx="3123426" cy="259102"/>
            </a:xfrm>
            <a:custGeom>
              <a:avLst/>
              <a:gdLst/>
              <a:ahLst/>
              <a:cxnLst/>
              <a:rect r="r" b="b" t="t" l="l"/>
              <a:pathLst>
                <a:path h="259102" w="3123426">
                  <a:moveTo>
                    <a:pt x="0" y="0"/>
                  </a:moveTo>
                  <a:lnTo>
                    <a:pt x="3123426" y="0"/>
                  </a:lnTo>
                  <a:lnTo>
                    <a:pt x="3123426" y="259102"/>
                  </a:lnTo>
                  <a:lnTo>
                    <a:pt x="0" y="259102"/>
                  </a:lnTo>
                  <a:close/>
                </a:path>
              </a:pathLst>
            </a:custGeom>
            <a:solidFill>
              <a:srgbClr val="AD9E64"/>
            </a:solidFill>
          </p:spPr>
        </p:sp>
        <p:sp>
          <p:nvSpPr>
            <p:cNvPr name="TextBox 10" id="10"/>
            <p:cNvSpPr txBox="true"/>
            <p:nvPr/>
          </p:nvSpPr>
          <p:spPr>
            <a:xfrm>
              <a:off x="0" y="-19050"/>
              <a:ext cx="3123426" cy="278152"/>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5084353" y="95399"/>
            <a:ext cx="9706634" cy="1285241"/>
          </a:xfrm>
          <a:prstGeom prst="rect">
            <a:avLst/>
          </a:prstGeom>
        </p:spPr>
        <p:txBody>
          <a:bodyPr anchor="t" rtlCol="false" tIns="0" lIns="0" bIns="0" rIns="0">
            <a:spAutoFit/>
          </a:bodyPr>
          <a:lstStyle/>
          <a:p>
            <a:pPr algn="ctr">
              <a:lnSpc>
                <a:spcPts val="4939"/>
              </a:lnSpc>
            </a:pPr>
            <a:r>
              <a:rPr lang="en-US" sz="3799">
                <a:solidFill>
                  <a:srgbClr val="000000"/>
                </a:solidFill>
                <a:latin typeface="Codec Pro Bold"/>
              </a:rPr>
              <a:t>EDA of Frequency of Previous Purchases</a:t>
            </a:r>
          </a:p>
          <a:p>
            <a:pPr algn="ctr">
              <a:lnSpc>
                <a:spcPts val="493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8"/>
            <a:stretch>
              <a:fillRect l="0" t="0" r="0" b="0"/>
            </a:stretch>
          </a:blipFill>
        </p:spPr>
      </p:sp>
      <p:sp>
        <p:nvSpPr>
          <p:cNvPr name="TextBox 6" id="6"/>
          <p:cNvSpPr txBox="true"/>
          <p:nvPr/>
        </p:nvSpPr>
        <p:spPr>
          <a:xfrm rot="0">
            <a:off x="4892799" y="610384"/>
            <a:ext cx="8502402" cy="477520"/>
          </a:xfrm>
          <a:prstGeom prst="rect">
            <a:avLst/>
          </a:prstGeom>
        </p:spPr>
        <p:txBody>
          <a:bodyPr anchor="t" rtlCol="false" tIns="0" lIns="0" bIns="0" rIns="0">
            <a:spAutoFit/>
          </a:bodyPr>
          <a:lstStyle/>
          <a:p>
            <a:pPr algn="ctr">
              <a:lnSpc>
                <a:spcPts val="3769"/>
              </a:lnSpc>
              <a:spcBef>
                <a:spcPct val="0"/>
              </a:spcBef>
            </a:pPr>
            <a:r>
              <a:rPr lang="en-US" sz="2899">
                <a:solidFill>
                  <a:srgbClr val="000000"/>
                </a:solidFill>
                <a:latin typeface="Open Sauce Bold"/>
              </a:rPr>
              <a:t>More Data Analysis</a:t>
            </a:r>
          </a:p>
        </p:txBody>
      </p:sp>
      <p:sp>
        <p:nvSpPr>
          <p:cNvPr name="Freeform 7" id="7"/>
          <p:cNvSpPr/>
          <p:nvPr/>
        </p:nvSpPr>
        <p:spPr>
          <a:xfrm flipH="false" flipV="false" rot="0">
            <a:off x="1157165" y="2008824"/>
            <a:ext cx="7827826" cy="6176290"/>
          </a:xfrm>
          <a:custGeom>
            <a:avLst/>
            <a:gdLst/>
            <a:ahLst/>
            <a:cxnLst/>
            <a:rect r="r" b="b" t="t" l="l"/>
            <a:pathLst>
              <a:path h="6176290" w="7827826">
                <a:moveTo>
                  <a:pt x="0" y="0"/>
                </a:moveTo>
                <a:lnTo>
                  <a:pt x="7827826" y="0"/>
                </a:lnTo>
                <a:lnTo>
                  <a:pt x="7827826" y="6176290"/>
                </a:lnTo>
                <a:lnTo>
                  <a:pt x="0" y="6176290"/>
                </a:lnTo>
                <a:lnTo>
                  <a:pt x="0" y="0"/>
                </a:lnTo>
                <a:close/>
              </a:path>
            </a:pathLst>
          </a:custGeom>
          <a:blipFill>
            <a:blip r:embed="rId9"/>
            <a:stretch>
              <a:fillRect l="0" t="0" r="0" b="0"/>
            </a:stretch>
          </a:blipFill>
        </p:spPr>
      </p:sp>
      <p:sp>
        <p:nvSpPr>
          <p:cNvPr name="TextBox 8" id="8"/>
          <p:cNvSpPr txBox="true"/>
          <p:nvPr/>
        </p:nvSpPr>
        <p:spPr>
          <a:xfrm rot="0">
            <a:off x="1157165" y="8383643"/>
            <a:ext cx="7553024" cy="814204"/>
          </a:xfrm>
          <a:prstGeom prst="rect">
            <a:avLst/>
          </a:prstGeom>
        </p:spPr>
        <p:txBody>
          <a:bodyPr anchor="t" rtlCol="false" tIns="0" lIns="0" bIns="0" rIns="0">
            <a:spAutoFit/>
          </a:bodyPr>
          <a:lstStyle/>
          <a:p>
            <a:pPr algn="ctr">
              <a:lnSpc>
                <a:spcPts val="3256"/>
              </a:lnSpc>
            </a:pPr>
            <a:r>
              <a:rPr lang="en-US" sz="2326">
                <a:solidFill>
                  <a:srgbClr val="000000"/>
                </a:solidFill>
                <a:latin typeface="Canva Sans"/>
              </a:rPr>
              <a:t>The plot suggests no correlation between X and Y, indicating they are independent.</a:t>
            </a:r>
          </a:p>
        </p:txBody>
      </p:sp>
      <p:sp>
        <p:nvSpPr>
          <p:cNvPr name="Freeform 9" id="9"/>
          <p:cNvSpPr/>
          <p:nvPr/>
        </p:nvSpPr>
        <p:spPr>
          <a:xfrm flipH="false" flipV="false" rot="0">
            <a:off x="9613032" y="2212638"/>
            <a:ext cx="8674968" cy="4680409"/>
          </a:xfrm>
          <a:custGeom>
            <a:avLst/>
            <a:gdLst/>
            <a:ahLst/>
            <a:cxnLst/>
            <a:rect r="r" b="b" t="t" l="l"/>
            <a:pathLst>
              <a:path h="4680409" w="8674968">
                <a:moveTo>
                  <a:pt x="0" y="0"/>
                </a:moveTo>
                <a:lnTo>
                  <a:pt x="8674968" y="0"/>
                </a:lnTo>
                <a:lnTo>
                  <a:pt x="8674968" y="4680409"/>
                </a:lnTo>
                <a:lnTo>
                  <a:pt x="0" y="4680409"/>
                </a:lnTo>
                <a:lnTo>
                  <a:pt x="0" y="0"/>
                </a:lnTo>
                <a:close/>
              </a:path>
            </a:pathLst>
          </a:custGeom>
          <a:blipFill>
            <a:blip r:embed="rId10"/>
            <a:stretch>
              <a:fillRect l="-25720" t="0" r="-1104" b="-882"/>
            </a:stretch>
          </a:blipFill>
        </p:spPr>
      </p:sp>
      <p:sp>
        <p:nvSpPr>
          <p:cNvPr name="TextBox 10" id="10"/>
          <p:cNvSpPr txBox="true"/>
          <p:nvPr/>
        </p:nvSpPr>
        <p:spPr>
          <a:xfrm rot="0">
            <a:off x="9724715" y="8205083"/>
            <a:ext cx="7340971" cy="1180850"/>
          </a:xfrm>
          <a:prstGeom prst="rect">
            <a:avLst/>
          </a:prstGeom>
        </p:spPr>
        <p:txBody>
          <a:bodyPr anchor="t" rtlCol="false" tIns="0" lIns="0" bIns="0" rIns="0">
            <a:spAutoFit/>
          </a:bodyPr>
          <a:lstStyle/>
          <a:p>
            <a:pPr algn="ctr">
              <a:lnSpc>
                <a:spcPts val="3163"/>
              </a:lnSpc>
            </a:pPr>
            <a:r>
              <a:rPr lang="en-US" sz="2259">
                <a:solidFill>
                  <a:srgbClr val="000000"/>
                </a:solidFill>
                <a:latin typeface="Canva Sans"/>
              </a:rPr>
              <a:t>The most common re-purchase rate is quarterly, with a diverse mix in other frequencies from the 3900 sales records.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7"/>
            <a:stretch>
              <a:fillRect l="0" t="0" r="0" b="0"/>
            </a:stretch>
          </a:blipFill>
        </p:spPr>
      </p:sp>
      <p:sp>
        <p:nvSpPr>
          <p:cNvPr name="Freeform 6" id="6"/>
          <p:cNvSpPr/>
          <p:nvPr/>
        </p:nvSpPr>
        <p:spPr>
          <a:xfrm flipH="false" flipV="false" rot="0">
            <a:off x="2663534" y="1106319"/>
            <a:ext cx="11950497" cy="7560458"/>
          </a:xfrm>
          <a:custGeom>
            <a:avLst/>
            <a:gdLst/>
            <a:ahLst/>
            <a:cxnLst/>
            <a:rect r="r" b="b" t="t" l="l"/>
            <a:pathLst>
              <a:path h="7560458" w="11950497">
                <a:moveTo>
                  <a:pt x="0" y="0"/>
                </a:moveTo>
                <a:lnTo>
                  <a:pt x="11950497" y="0"/>
                </a:lnTo>
                <a:lnTo>
                  <a:pt x="11950497" y="7560458"/>
                </a:lnTo>
                <a:lnTo>
                  <a:pt x="0" y="7560458"/>
                </a:lnTo>
                <a:lnTo>
                  <a:pt x="0" y="0"/>
                </a:lnTo>
                <a:close/>
              </a:path>
            </a:pathLst>
          </a:custGeom>
          <a:blipFill>
            <a:blip r:embed="rId8"/>
            <a:stretch>
              <a:fillRect l="-1531" t="0" r="-1531" b="-4906"/>
            </a:stretch>
          </a:blipFill>
        </p:spPr>
      </p:sp>
      <p:sp>
        <p:nvSpPr>
          <p:cNvPr name="TextBox 7" id="7"/>
          <p:cNvSpPr txBox="true"/>
          <p:nvPr/>
        </p:nvSpPr>
        <p:spPr>
          <a:xfrm rot="0">
            <a:off x="4413907" y="152549"/>
            <a:ext cx="9460185" cy="95377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Boxplot for Review Ratings vs. Previous Purchases</a:t>
            </a:r>
          </a:p>
          <a:p>
            <a:pPr algn="ctr">
              <a:lnSpc>
                <a:spcPts val="3769"/>
              </a:lnSpc>
              <a:spcBef>
                <a:spcPct val="0"/>
              </a:spcBef>
            </a:pPr>
          </a:p>
        </p:txBody>
      </p:sp>
      <p:sp>
        <p:nvSpPr>
          <p:cNvPr name="TextBox 8" id="8"/>
          <p:cNvSpPr txBox="true"/>
          <p:nvPr/>
        </p:nvSpPr>
        <p:spPr>
          <a:xfrm rot="0">
            <a:off x="905768" y="9137486"/>
            <a:ext cx="16476464"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**Contrary to  our expectations, Data reveals higher ratings don't necessarily correlate with repeat purchases.**.</a:t>
            </a:r>
          </a:p>
        </p:txBody>
      </p:sp>
      <p:sp>
        <p:nvSpPr>
          <p:cNvPr name="TextBox 9" id="9"/>
          <p:cNvSpPr txBox="true"/>
          <p:nvPr/>
        </p:nvSpPr>
        <p:spPr>
          <a:xfrm rot="0">
            <a:off x="3935016" y="9543885"/>
            <a:ext cx="10417969"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Products with “3.9” review rating show the highest previous purchases.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Freeform 5" id="5"/>
          <p:cNvSpPr/>
          <p:nvPr/>
        </p:nvSpPr>
        <p:spPr>
          <a:xfrm flipH="false" flipV="false" rot="0">
            <a:off x="1557215" y="2887895"/>
            <a:ext cx="14913654" cy="3198163"/>
          </a:xfrm>
          <a:custGeom>
            <a:avLst/>
            <a:gdLst/>
            <a:ahLst/>
            <a:cxnLst/>
            <a:rect r="r" b="b" t="t" l="l"/>
            <a:pathLst>
              <a:path h="3198163" w="14913654">
                <a:moveTo>
                  <a:pt x="0" y="0"/>
                </a:moveTo>
                <a:lnTo>
                  <a:pt x="14913655" y="0"/>
                </a:lnTo>
                <a:lnTo>
                  <a:pt x="14913655" y="3198163"/>
                </a:lnTo>
                <a:lnTo>
                  <a:pt x="0" y="3198163"/>
                </a:lnTo>
                <a:lnTo>
                  <a:pt x="0" y="0"/>
                </a:lnTo>
                <a:close/>
              </a:path>
            </a:pathLst>
          </a:custGeom>
          <a:blipFill>
            <a:blip r:embed="rId5"/>
            <a:stretch>
              <a:fillRect l="0" t="0" r="0" b="0"/>
            </a:stretch>
          </a:blipFill>
        </p:spPr>
      </p:sp>
      <p:sp>
        <p:nvSpPr>
          <p:cNvPr name="TextBox 6" id="6"/>
          <p:cNvSpPr txBox="true"/>
          <p:nvPr/>
        </p:nvSpPr>
        <p:spPr>
          <a:xfrm rot="0">
            <a:off x="2941618" y="473271"/>
            <a:ext cx="13596709" cy="238252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STATISTICAL TEST (CORRELATION MATRIX):</a:t>
            </a:r>
          </a:p>
          <a:p>
            <a:pPr algn="ctr">
              <a:lnSpc>
                <a:spcPts val="3769"/>
              </a:lnSpc>
            </a:pPr>
          </a:p>
          <a:p>
            <a:pPr algn="ctr">
              <a:lnSpc>
                <a:spcPts val="3769"/>
              </a:lnSpc>
            </a:pPr>
            <a:r>
              <a:rPr lang="en-US" sz="2899">
                <a:solidFill>
                  <a:srgbClr val="000000"/>
                </a:solidFill>
                <a:latin typeface="Open Sauce"/>
              </a:rPr>
              <a:t> A correlation matrix is used to evaluate the linear relationship between 'Review Rating' and 'Previous Purchases'.</a:t>
            </a:r>
          </a:p>
          <a:p>
            <a:pPr algn="ctr">
              <a:lnSpc>
                <a:spcPts val="3769"/>
              </a:lnSpc>
              <a:spcBef>
                <a:spcPct val="0"/>
              </a:spcBef>
            </a:pPr>
          </a:p>
        </p:txBody>
      </p:sp>
      <p:sp>
        <p:nvSpPr>
          <p:cNvPr name="TextBox 7" id="7"/>
          <p:cNvSpPr txBox="true"/>
          <p:nvPr/>
        </p:nvSpPr>
        <p:spPr>
          <a:xfrm rot="0">
            <a:off x="1176826" y="6723215"/>
            <a:ext cx="15361501" cy="285877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a:rPr>
              <a:t>Since the correlation coefficient (0.004229) between 'Review Rating' and 'Previous Purchases' is close to 0, virtually no linear relationship.</a:t>
            </a:r>
          </a:p>
          <a:p>
            <a:pPr algn="ctr">
              <a:lnSpc>
                <a:spcPts val="3769"/>
              </a:lnSpc>
            </a:pPr>
            <a:r>
              <a:rPr lang="en-US" sz="2899">
                <a:solidFill>
                  <a:srgbClr val="000000"/>
                </a:solidFill>
                <a:latin typeface="Open Sauce Semi-Bold"/>
              </a:rPr>
              <a:t>No Linear Relationship</a:t>
            </a:r>
            <a:r>
              <a:rPr lang="en-US" sz="2899">
                <a:solidFill>
                  <a:srgbClr val="000000"/>
                </a:solidFill>
                <a:latin typeface="Open Sauce"/>
              </a:rPr>
              <a:t>: Review ratings don't linearly predict previous purchase numbers.</a:t>
            </a:r>
          </a:p>
          <a:p>
            <a:pPr algn="ctr">
              <a:lnSpc>
                <a:spcPts val="3769"/>
              </a:lnSpc>
            </a:pPr>
          </a:p>
          <a:p>
            <a:pPr algn="ctr">
              <a:lnSpc>
                <a:spcPts val="376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TextBox 5" id="5"/>
          <p:cNvSpPr txBox="true"/>
          <p:nvPr/>
        </p:nvSpPr>
        <p:spPr>
          <a:xfrm rot="0">
            <a:off x="2867641" y="245654"/>
            <a:ext cx="14106140" cy="285877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Linear Regression Model</a:t>
            </a:r>
          </a:p>
          <a:p>
            <a:pPr algn="ctr">
              <a:lnSpc>
                <a:spcPts val="3769"/>
              </a:lnSpc>
            </a:pPr>
          </a:p>
          <a:p>
            <a:pPr algn="ctr">
              <a:lnSpc>
                <a:spcPts val="3769"/>
              </a:lnSpc>
            </a:pPr>
          </a:p>
          <a:p>
            <a:pPr algn="ctr">
              <a:lnSpc>
                <a:spcPts val="3769"/>
              </a:lnSpc>
            </a:pPr>
            <a:r>
              <a:rPr lang="en-US" sz="2899">
                <a:solidFill>
                  <a:srgbClr val="000000"/>
                </a:solidFill>
                <a:latin typeface="Open Sauce"/>
              </a:rPr>
              <a:t>Now we create a linear regression model to find the relation between the two.</a:t>
            </a:r>
          </a:p>
          <a:p>
            <a:pPr algn="ctr">
              <a:lnSpc>
                <a:spcPts val="3769"/>
              </a:lnSpc>
            </a:pPr>
          </a:p>
          <a:p>
            <a:pPr algn="ctr">
              <a:lnSpc>
                <a:spcPts val="3769"/>
              </a:lnSpc>
              <a:spcBef>
                <a:spcPct val="0"/>
              </a:spcBef>
            </a:pPr>
          </a:p>
        </p:txBody>
      </p:sp>
      <p:sp>
        <p:nvSpPr>
          <p:cNvPr name="Freeform 6" id="6"/>
          <p:cNvSpPr/>
          <p:nvPr/>
        </p:nvSpPr>
        <p:spPr>
          <a:xfrm flipH="false" flipV="false" rot="0">
            <a:off x="450896" y="2855791"/>
            <a:ext cx="7752492" cy="6240829"/>
          </a:xfrm>
          <a:custGeom>
            <a:avLst/>
            <a:gdLst/>
            <a:ahLst/>
            <a:cxnLst/>
            <a:rect r="r" b="b" t="t" l="l"/>
            <a:pathLst>
              <a:path h="6240829" w="7752492">
                <a:moveTo>
                  <a:pt x="0" y="0"/>
                </a:moveTo>
                <a:lnTo>
                  <a:pt x="7752492" y="0"/>
                </a:lnTo>
                <a:lnTo>
                  <a:pt x="7752492" y="6240829"/>
                </a:lnTo>
                <a:lnTo>
                  <a:pt x="0" y="6240829"/>
                </a:lnTo>
                <a:lnTo>
                  <a:pt x="0" y="0"/>
                </a:lnTo>
                <a:close/>
              </a:path>
            </a:pathLst>
          </a:custGeom>
          <a:blipFill>
            <a:blip r:embed="rId5"/>
            <a:stretch>
              <a:fillRect l="0" t="0" r="-716" b="0"/>
            </a:stretch>
          </a:blipFill>
        </p:spPr>
      </p:sp>
      <p:sp>
        <p:nvSpPr>
          <p:cNvPr name="TextBox 7" id="7"/>
          <p:cNvSpPr txBox="true"/>
          <p:nvPr/>
        </p:nvSpPr>
        <p:spPr>
          <a:xfrm rot="0">
            <a:off x="573360" y="9220200"/>
            <a:ext cx="6581445" cy="989964"/>
          </a:xfrm>
          <a:prstGeom prst="rect">
            <a:avLst/>
          </a:prstGeom>
        </p:spPr>
        <p:txBody>
          <a:bodyPr anchor="t" rtlCol="false" tIns="0" lIns="0" bIns="0" rIns="0">
            <a:spAutoFit/>
          </a:bodyPr>
          <a:lstStyle/>
          <a:p>
            <a:pPr algn="ctr">
              <a:lnSpc>
                <a:spcPts val="2660"/>
              </a:lnSpc>
            </a:pPr>
            <a:r>
              <a:rPr lang="en-US" sz="1900">
                <a:solidFill>
                  <a:srgbClr val="000000"/>
                </a:solidFill>
                <a:latin typeface="Canva Sans Bold"/>
              </a:rPr>
              <a:t>Constant Prediction Trend</a:t>
            </a:r>
            <a:r>
              <a:rPr lang="en-US" sz="1900">
                <a:solidFill>
                  <a:srgbClr val="000000"/>
                </a:solidFill>
                <a:latin typeface="Canva Sans Bold"/>
              </a:rPr>
              <a:t>:</a:t>
            </a:r>
            <a:r>
              <a:rPr lang="en-US" sz="1900">
                <a:solidFill>
                  <a:srgbClr val="000000"/>
                </a:solidFill>
                <a:latin typeface="Canva Sans"/>
              </a:rPr>
              <a:t> The linear model predicts a uniform purchase number across different review ratings, indicated by a flat line of red dots.</a:t>
            </a:r>
          </a:p>
        </p:txBody>
      </p:sp>
      <p:sp>
        <p:nvSpPr>
          <p:cNvPr name="Freeform 8" id="8"/>
          <p:cNvSpPr/>
          <p:nvPr/>
        </p:nvSpPr>
        <p:spPr>
          <a:xfrm flipH="false" flipV="false" rot="0">
            <a:off x="8482164" y="3549756"/>
            <a:ext cx="9479264" cy="914421"/>
          </a:xfrm>
          <a:custGeom>
            <a:avLst/>
            <a:gdLst/>
            <a:ahLst/>
            <a:cxnLst/>
            <a:rect r="r" b="b" t="t" l="l"/>
            <a:pathLst>
              <a:path h="914421" w="9479264">
                <a:moveTo>
                  <a:pt x="0" y="0"/>
                </a:moveTo>
                <a:lnTo>
                  <a:pt x="9479265" y="0"/>
                </a:lnTo>
                <a:lnTo>
                  <a:pt x="9479265" y="914421"/>
                </a:lnTo>
                <a:lnTo>
                  <a:pt x="0" y="914421"/>
                </a:lnTo>
                <a:lnTo>
                  <a:pt x="0" y="0"/>
                </a:lnTo>
                <a:close/>
              </a:path>
            </a:pathLst>
          </a:custGeom>
          <a:blipFill>
            <a:blip r:embed="rId6"/>
            <a:stretch>
              <a:fillRect l="-2325" t="0" r="-7124" b="-25620"/>
            </a:stretch>
          </a:blipFill>
        </p:spPr>
      </p:sp>
      <p:sp>
        <p:nvSpPr>
          <p:cNvPr name="TextBox 9" id="9"/>
          <p:cNvSpPr txBox="true"/>
          <p:nvPr/>
        </p:nvSpPr>
        <p:spPr>
          <a:xfrm rot="0">
            <a:off x="8690882" y="5317671"/>
            <a:ext cx="9393011" cy="2096922"/>
          </a:xfrm>
          <a:prstGeom prst="rect">
            <a:avLst/>
          </a:prstGeom>
        </p:spPr>
        <p:txBody>
          <a:bodyPr anchor="t" rtlCol="false" tIns="0" lIns="0" bIns="0" rIns="0">
            <a:spAutoFit/>
          </a:bodyPr>
          <a:lstStyle/>
          <a:p>
            <a:pPr>
              <a:lnSpc>
                <a:spcPts val="2779"/>
              </a:lnSpc>
              <a:spcBef>
                <a:spcPct val="0"/>
              </a:spcBef>
            </a:pPr>
            <a:r>
              <a:rPr lang="en-US" sz="2138">
                <a:solidFill>
                  <a:srgbClr val="000000"/>
                </a:solidFill>
                <a:latin typeface="Open Sauce"/>
              </a:rPr>
              <a:t>High Mean Squared Error: model's poor performance in predicting purchases.</a:t>
            </a:r>
          </a:p>
          <a:p>
            <a:pPr>
              <a:lnSpc>
                <a:spcPts val="2779"/>
              </a:lnSpc>
              <a:spcBef>
                <a:spcPct val="0"/>
              </a:spcBef>
            </a:pPr>
            <a:r>
              <a:rPr lang="en-US" sz="2138">
                <a:solidFill>
                  <a:srgbClr val="000000"/>
                </a:solidFill>
                <a:latin typeface="Open Sauce"/>
              </a:rPr>
              <a:t>Weak Correlation Impact: Aligns with the minimal link between 'Review Rating' and 'Previous Purchases'.</a:t>
            </a:r>
          </a:p>
          <a:p>
            <a:pPr>
              <a:lnSpc>
                <a:spcPts val="2779"/>
              </a:lnSpc>
              <a:spcBef>
                <a:spcPct val="0"/>
              </a:spcBef>
            </a:pPr>
            <a:r>
              <a:rPr lang="en-US" sz="2138">
                <a:solidFill>
                  <a:srgbClr val="000000"/>
                </a:solidFill>
                <a:latin typeface="Open Sauce"/>
              </a:rPr>
              <a:t>Model Inadequacy: This suggests linear regression isn't suitable for the data's complexity.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Freeform 5" id="5"/>
          <p:cNvSpPr/>
          <p:nvPr/>
        </p:nvSpPr>
        <p:spPr>
          <a:xfrm flipH="false" flipV="false" rot="0">
            <a:off x="991778" y="3471107"/>
            <a:ext cx="16304444" cy="2297402"/>
          </a:xfrm>
          <a:custGeom>
            <a:avLst/>
            <a:gdLst/>
            <a:ahLst/>
            <a:cxnLst/>
            <a:rect r="r" b="b" t="t" l="l"/>
            <a:pathLst>
              <a:path h="2297402" w="16304444">
                <a:moveTo>
                  <a:pt x="0" y="0"/>
                </a:moveTo>
                <a:lnTo>
                  <a:pt x="16304444" y="0"/>
                </a:lnTo>
                <a:lnTo>
                  <a:pt x="16304444" y="2297402"/>
                </a:lnTo>
                <a:lnTo>
                  <a:pt x="0" y="2297402"/>
                </a:lnTo>
                <a:lnTo>
                  <a:pt x="0" y="0"/>
                </a:lnTo>
                <a:close/>
              </a:path>
            </a:pathLst>
          </a:custGeom>
          <a:blipFill>
            <a:blip r:embed="rId5"/>
            <a:stretch>
              <a:fillRect l="0" t="-6197" r="0" b="-6197"/>
            </a:stretch>
          </a:blipFill>
        </p:spPr>
      </p:sp>
      <p:sp>
        <p:nvSpPr>
          <p:cNvPr name="TextBox 6" id="6"/>
          <p:cNvSpPr txBox="true"/>
          <p:nvPr/>
        </p:nvSpPr>
        <p:spPr>
          <a:xfrm rot="0">
            <a:off x="2432649" y="868136"/>
            <a:ext cx="14106140" cy="95377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Decision Tree regressor.</a:t>
            </a:r>
          </a:p>
          <a:p>
            <a:pPr algn="ctr">
              <a:lnSpc>
                <a:spcPts val="3769"/>
              </a:lnSpc>
              <a:spcBef>
                <a:spcPct val="0"/>
              </a:spcBef>
            </a:pPr>
          </a:p>
        </p:txBody>
      </p:sp>
      <p:sp>
        <p:nvSpPr>
          <p:cNvPr name="TextBox 7" id="7"/>
          <p:cNvSpPr txBox="true"/>
          <p:nvPr/>
        </p:nvSpPr>
        <p:spPr>
          <a:xfrm rot="0">
            <a:off x="991778" y="6959134"/>
            <a:ext cx="16304444" cy="35807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Semi-Bold"/>
              </a:rPr>
              <a:t>Decision Tree MSE</a:t>
            </a:r>
            <a:r>
              <a:rPr lang="en-US" sz="3399">
                <a:solidFill>
                  <a:srgbClr val="000000"/>
                </a:solidFill>
                <a:latin typeface="Canva Sans"/>
              </a:rPr>
              <a:t>: Reported a Mean Squared Error of 202.</a:t>
            </a:r>
          </a:p>
          <a:p>
            <a:pPr algn="ctr" marL="734059" indent="-367030" lvl="1">
              <a:lnSpc>
                <a:spcPts val="4759"/>
              </a:lnSpc>
              <a:buFont typeface="Arial"/>
              <a:buChar char="•"/>
            </a:pPr>
            <a:r>
              <a:rPr lang="en-US" sz="3399">
                <a:solidFill>
                  <a:srgbClr val="000000"/>
                </a:solidFill>
                <a:latin typeface="Canva Sans Semi-Bold"/>
              </a:rPr>
              <a:t>Comparable to Linear Model</a:t>
            </a:r>
            <a:r>
              <a:rPr lang="en-US" sz="3399">
                <a:solidFill>
                  <a:srgbClr val="000000"/>
                </a:solidFill>
                <a:latin typeface="Canva Sans"/>
              </a:rPr>
              <a:t>: MSE is simialr to the Linear Regression's results.</a:t>
            </a:r>
          </a:p>
          <a:p>
            <a:pPr algn="ctr" marL="734059" indent="-367030" lvl="1">
              <a:lnSpc>
                <a:spcPts val="4759"/>
              </a:lnSpc>
              <a:buFont typeface="Arial"/>
              <a:buChar char="•"/>
            </a:pPr>
            <a:r>
              <a:rPr lang="en-US" sz="3399">
                <a:solidFill>
                  <a:srgbClr val="000000"/>
                </a:solidFill>
                <a:latin typeface="Canva Sans Semi-Bold"/>
              </a:rPr>
              <a:t>Limited Improvement</a:t>
            </a:r>
            <a:r>
              <a:rPr lang="en-US" sz="3399">
                <a:solidFill>
                  <a:srgbClr val="000000"/>
                </a:solidFill>
                <a:latin typeface="Canva Sans"/>
              </a:rPr>
              <a:t>: No notable enhancement in predicting purchases from review ratings.</a:t>
            </a:r>
          </a:p>
          <a:p>
            <a:pPr algn="ctr">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TextBox 2" id="2"/>
          <p:cNvSpPr txBox="true"/>
          <p:nvPr/>
        </p:nvSpPr>
        <p:spPr>
          <a:xfrm rot="0">
            <a:off x="4658045" y="1060483"/>
            <a:ext cx="8971909" cy="1152155"/>
          </a:xfrm>
          <a:prstGeom prst="rect">
            <a:avLst/>
          </a:prstGeom>
        </p:spPr>
        <p:txBody>
          <a:bodyPr anchor="t" rtlCol="false" tIns="0" lIns="0" bIns="0" rIns="0">
            <a:spAutoFit/>
          </a:bodyPr>
          <a:lstStyle/>
          <a:p>
            <a:pPr algn="ctr" marL="0" indent="0" lvl="0">
              <a:lnSpc>
                <a:spcPts val="7602"/>
              </a:lnSpc>
            </a:pPr>
            <a:r>
              <a:rPr lang="en-US" sz="8174" spc="882">
                <a:solidFill>
                  <a:srgbClr val="07345A"/>
                </a:solidFill>
                <a:latin typeface="Codec Pro ExtraBold"/>
              </a:rPr>
              <a:t>CONCLUSIONS</a:t>
            </a:r>
          </a:p>
        </p:txBody>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07345A"/>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3741572" y="-483401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AD9E64"/>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50896"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2"/>
            <a:stretch>
              <a:fillRect l="0" t="0" r="0" b="0"/>
            </a:stretch>
          </a:blipFill>
        </p:spPr>
      </p:sp>
      <p:sp>
        <p:nvSpPr>
          <p:cNvPr name="TextBox 10" id="10"/>
          <p:cNvSpPr txBox="true"/>
          <p:nvPr/>
        </p:nvSpPr>
        <p:spPr>
          <a:xfrm rot="0">
            <a:off x="3276727" y="3547792"/>
            <a:ext cx="12763809" cy="4911725"/>
          </a:xfrm>
          <a:prstGeom prst="rect">
            <a:avLst/>
          </a:prstGeom>
        </p:spPr>
        <p:txBody>
          <a:bodyPr anchor="t" rtlCol="false" tIns="0" lIns="0" bIns="0" rIns="0">
            <a:spAutoFit/>
          </a:bodyPr>
          <a:lstStyle/>
          <a:p>
            <a:pPr algn="ctr">
              <a:lnSpc>
                <a:spcPts val="3249"/>
              </a:lnSpc>
            </a:pPr>
          </a:p>
          <a:p>
            <a:pPr algn="ctr">
              <a:lnSpc>
                <a:spcPts val="3249"/>
              </a:lnSpc>
            </a:pPr>
          </a:p>
          <a:p>
            <a:pPr algn="ctr">
              <a:lnSpc>
                <a:spcPts val="3249"/>
              </a:lnSpc>
            </a:pPr>
            <a:r>
              <a:rPr lang="en-US" sz="2499">
                <a:solidFill>
                  <a:srgbClr val="000000"/>
                </a:solidFill>
                <a:latin typeface="Canva Sans"/>
              </a:rPr>
              <a:t>The analysis of both models suggests a weak relationship between 'Review Rating' and 'Previous Purchases', as indicated by the high MSEs and low R-squared values.</a:t>
            </a:r>
          </a:p>
          <a:p>
            <a:pPr algn="ctr">
              <a:lnSpc>
                <a:spcPts val="3249"/>
              </a:lnSpc>
            </a:pPr>
            <a:r>
              <a:rPr lang="en-US" sz="2499">
                <a:solidFill>
                  <a:srgbClr val="000000"/>
                </a:solidFill>
                <a:latin typeface="Canva Sans"/>
              </a:rPr>
              <a:t>Despite using advanced models, the predictive accuracy was low. </a:t>
            </a:r>
          </a:p>
          <a:p>
            <a:pPr algn="ctr">
              <a:lnSpc>
                <a:spcPts val="3249"/>
              </a:lnSpc>
            </a:pPr>
          </a:p>
          <a:p>
            <a:pPr algn="ctr">
              <a:lnSpc>
                <a:spcPts val="3249"/>
              </a:lnSpc>
            </a:pPr>
            <a:r>
              <a:rPr lang="en-US" sz="2499">
                <a:solidFill>
                  <a:srgbClr val="000000"/>
                </a:solidFill>
                <a:latin typeface="Canva Sans"/>
              </a:rPr>
              <a:t>This challenges usual assumptions, highlighting differences between synthetic and real-world data. It emphasizes the need for real-world data to gain accurate, practical insights.</a:t>
            </a:r>
          </a:p>
          <a:p>
            <a:pPr>
              <a:lnSpc>
                <a:spcPts val="3249"/>
              </a:lnSpc>
            </a:pPr>
          </a:p>
          <a:p>
            <a:pPr algn="ctr">
              <a:lnSpc>
                <a:spcPts val="3249"/>
              </a:lnSpc>
            </a:pPr>
          </a:p>
          <a:p>
            <a:pPr algn="ctr">
              <a:lnSpc>
                <a:spcPts val="324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0186" y="1477236"/>
            <a:ext cx="6915784" cy="47199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Smart Question - 3</a:t>
            </a:r>
          </a:p>
          <a:p>
            <a:pPr>
              <a:lnSpc>
                <a:spcPts val="12319"/>
              </a:lnSpc>
            </a:pPr>
          </a:p>
        </p:txBody>
      </p:sp>
      <p:sp>
        <p:nvSpPr>
          <p:cNvPr name="TextBox 5" id="5"/>
          <p:cNvSpPr txBox="true"/>
          <p:nvPr/>
        </p:nvSpPr>
        <p:spPr>
          <a:xfrm rot="0">
            <a:off x="775107" y="5367221"/>
            <a:ext cx="9822003" cy="1536116"/>
          </a:xfrm>
          <a:prstGeom prst="rect">
            <a:avLst/>
          </a:prstGeom>
        </p:spPr>
        <p:txBody>
          <a:bodyPr anchor="t" rtlCol="false" tIns="0" lIns="0" bIns="0" rIns="0">
            <a:spAutoFit/>
          </a:bodyPr>
          <a:lstStyle/>
          <a:p>
            <a:pPr>
              <a:lnSpc>
                <a:spcPts val="4090"/>
              </a:lnSpc>
            </a:pPr>
            <a:r>
              <a:rPr lang="en-US" sz="2556">
                <a:solidFill>
                  <a:srgbClr val="D9D9D9"/>
                </a:solidFill>
                <a:latin typeface="Poppins Bold"/>
              </a:rPr>
              <a:t>Correlation between the Purchase Amount &amp; and customer’s Repurchase Behavior and the Product Category</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AD9E64"/>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5068" y="7269539"/>
            <a:ext cx="11286020" cy="2524217"/>
          </a:xfrm>
          <a:prstGeom prst="rect">
            <a:avLst/>
          </a:prstGeom>
        </p:spPr>
        <p:txBody>
          <a:bodyPr anchor="t" rtlCol="false" tIns="0" lIns="0" bIns="0" rIns="0">
            <a:spAutoFit/>
          </a:bodyPr>
          <a:lstStyle/>
          <a:p>
            <a:pPr algn="ctr">
              <a:lnSpc>
                <a:spcPts val="2915"/>
              </a:lnSpc>
            </a:pPr>
            <a:r>
              <a:rPr lang="en-US" sz="2242" spc="219">
                <a:solidFill>
                  <a:srgbClr val="AD9E64"/>
                </a:solidFill>
                <a:latin typeface="Open Sauce"/>
              </a:rPr>
              <a:t>Objectives: </a:t>
            </a:r>
          </a:p>
          <a:p>
            <a:pPr algn="ctr" marL="484204" indent="-242102" lvl="1">
              <a:lnSpc>
                <a:spcPts val="2915"/>
              </a:lnSpc>
              <a:buFont typeface="Arial"/>
              <a:buChar char="•"/>
            </a:pPr>
            <a:r>
              <a:rPr lang="en-US" sz="2242" spc="219">
                <a:solidFill>
                  <a:srgbClr val="AD9E64"/>
                </a:solidFill>
                <a:latin typeface="Open Sauce"/>
              </a:rPr>
              <a:t>Customer Retention</a:t>
            </a:r>
          </a:p>
          <a:p>
            <a:pPr algn="ctr" marL="484204" indent="-242102" lvl="1">
              <a:lnSpc>
                <a:spcPts val="2915"/>
              </a:lnSpc>
              <a:buFont typeface="Arial"/>
              <a:buChar char="•"/>
            </a:pPr>
            <a:r>
              <a:rPr lang="en-US" sz="2242" spc="219">
                <a:solidFill>
                  <a:srgbClr val="AD9E64"/>
                </a:solidFill>
                <a:latin typeface="Open Sauce"/>
              </a:rPr>
              <a:t>Product Targeting</a:t>
            </a:r>
          </a:p>
          <a:p>
            <a:pPr algn="ctr" marL="484204" indent="-242102" lvl="1">
              <a:lnSpc>
                <a:spcPts val="2915"/>
              </a:lnSpc>
              <a:buFont typeface="Arial"/>
              <a:buChar char="•"/>
            </a:pPr>
            <a:r>
              <a:rPr lang="en-US" sz="2242" spc="219">
                <a:solidFill>
                  <a:srgbClr val="AD9E64"/>
                </a:solidFill>
                <a:latin typeface="Open Sauce"/>
              </a:rPr>
              <a:t>Marketing Strategy</a:t>
            </a:r>
          </a:p>
          <a:p>
            <a:pPr algn="ctr" marL="484204" indent="-242102" lvl="1">
              <a:lnSpc>
                <a:spcPts val="2915"/>
              </a:lnSpc>
              <a:buFont typeface="Arial"/>
              <a:buChar char="•"/>
            </a:pPr>
            <a:r>
              <a:rPr lang="en-US" sz="2242" spc="219">
                <a:solidFill>
                  <a:srgbClr val="AD9E64"/>
                </a:solidFill>
                <a:latin typeface="Open Sauce"/>
              </a:rPr>
              <a:t>Revenue optimization</a:t>
            </a:r>
          </a:p>
          <a:p>
            <a:pPr algn="ctr">
              <a:lnSpc>
                <a:spcPts val="2915"/>
              </a:lnSpc>
            </a:pPr>
          </a:p>
          <a:p>
            <a:pPr algn="ctr">
              <a:lnSpc>
                <a:spcPts val="2915"/>
              </a:lnSpc>
              <a:spcBef>
                <a:spcPct val="0"/>
              </a:spcBef>
            </a:pPr>
          </a:p>
        </p:txBody>
      </p:sp>
      <p:sp>
        <p:nvSpPr>
          <p:cNvPr name="Freeform 10" id="10"/>
          <p:cNvSpPr/>
          <p:nvPr/>
        </p:nvSpPr>
        <p:spPr>
          <a:xfrm flipH="false" flipV="false" rot="0">
            <a:off x="16267000" y="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6"/>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9940" y="2960294"/>
            <a:ext cx="8335906" cy="5814212"/>
          </a:xfrm>
          <a:custGeom>
            <a:avLst/>
            <a:gdLst/>
            <a:ahLst/>
            <a:cxnLst/>
            <a:rect r="r" b="b" t="t" l="l"/>
            <a:pathLst>
              <a:path h="5814212" w="8335906">
                <a:moveTo>
                  <a:pt x="0" y="0"/>
                </a:moveTo>
                <a:lnTo>
                  <a:pt x="8335906" y="0"/>
                </a:lnTo>
                <a:lnTo>
                  <a:pt x="8335906" y="5814212"/>
                </a:lnTo>
                <a:lnTo>
                  <a:pt x="0" y="5814212"/>
                </a:lnTo>
                <a:lnTo>
                  <a:pt x="0" y="0"/>
                </a:lnTo>
                <a:close/>
              </a:path>
            </a:pathLst>
          </a:custGeom>
          <a:blipFill>
            <a:blip r:embed="rId6"/>
            <a:stretch>
              <a:fillRect l="0" t="0" r="0" b="0"/>
            </a:stretch>
          </a:blipFill>
        </p:spPr>
      </p:sp>
      <p:sp>
        <p:nvSpPr>
          <p:cNvPr name="TextBox 5" id="5"/>
          <p:cNvSpPr txBox="true"/>
          <p:nvPr/>
        </p:nvSpPr>
        <p:spPr>
          <a:xfrm rot="0">
            <a:off x="8756898" y="582386"/>
            <a:ext cx="8502402" cy="143002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Correlation analysis between 'Purchase Amount (USD)' and 'Previous Purchases'</a:t>
            </a:r>
          </a:p>
          <a:p>
            <a:pPr algn="ctr">
              <a:lnSpc>
                <a:spcPts val="3769"/>
              </a:lnSpc>
              <a:spcBef>
                <a:spcPct val="0"/>
              </a:spcBef>
            </a:pPr>
          </a:p>
        </p:txBody>
      </p:sp>
      <p:sp>
        <p:nvSpPr>
          <p:cNvPr name="TextBox 6" id="6"/>
          <p:cNvSpPr txBox="true"/>
          <p:nvPr/>
        </p:nvSpPr>
        <p:spPr>
          <a:xfrm rot="0">
            <a:off x="9152515" y="3207908"/>
            <a:ext cx="9135485" cy="4940300"/>
          </a:xfrm>
          <a:prstGeom prst="rect">
            <a:avLst/>
          </a:prstGeom>
        </p:spPr>
        <p:txBody>
          <a:bodyPr anchor="t" rtlCol="false" tIns="0" lIns="0" bIns="0" rIns="0">
            <a:spAutoFit/>
          </a:bodyPr>
          <a:lstStyle/>
          <a:p>
            <a:pPr>
              <a:lnSpc>
                <a:spcPts val="3639"/>
              </a:lnSpc>
            </a:pPr>
            <a:r>
              <a:rPr lang="en-US" sz="2799">
                <a:solidFill>
                  <a:srgbClr val="000000"/>
                </a:solidFill>
                <a:latin typeface="Open Sauce"/>
              </a:rPr>
              <a:t>The correlation coefficient = 0.01 </a:t>
            </a:r>
          </a:p>
          <a:p>
            <a:pPr>
              <a:lnSpc>
                <a:spcPts val="3639"/>
              </a:lnSpc>
            </a:pPr>
          </a:p>
          <a:p>
            <a:pPr>
              <a:lnSpc>
                <a:spcPts val="3639"/>
              </a:lnSpc>
            </a:pPr>
          </a:p>
          <a:p>
            <a:pPr>
              <a:lnSpc>
                <a:spcPts val="3639"/>
              </a:lnSpc>
            </a:pPr>
            <a:r>
              <a:rPr lang="en-US" sz="2799">
                <a:solidFill>
                  <a:srgbClr val="000000"/>
                </a:solidFill>
                <a:latin typeface="Open Sauce"/>
              </a:rPr>
              <a:t>N</a:t>
            </a:r>
            <a:r>
              <a:rPr lang="en-US" sz="2799">
                <a:solidFill>
                  <a:srgbClr val="000000"/>
                </a:solidFill>
                <a:latin typeface="Open Sauce"/>
              </a:rPr>
              <a:t>o significant linear relationship between the two variables</a:t>
            </a:r>
          </a:p>
          <a:p>
            <a:pPr>
              <a:lnSpc>
                <a:spcPts val="3639"/>
              </a:lnSpc>
            </a:pPr>
          </a:p>
          <a:p>
            <a:pPr>
              <a:lnSpc>
                <a:spcPts val="3639"/>
              </a:lnSpc>
            </a:pPr>
          </a:p>
          <a:p>
            <a:pPr>
              <a:lnSpc>
                <a:spcPts val="3639"/>
              </a:lnSpc>
            </a:pPr>
            <a:r>
              <a:rPr lang="en-US" sz="2799">
                <a:solidFill>
                  <a:srgbClr val="000000"/>
                </a:solidFill>
                <a:latin typeface="Open Sauce"/>
              </a:rPr>
              <a:t>T</a:t>
            </a:r>
            <a:r>
              <a:rPr lang="en-US" sz="2799">
                <a:solidFill>
                  <a:srgbClr val="000000"/>
                </a:solidFill>
                <a:latin typeface="Open Sauce"/>
              </a:rPr>
              <a:t>he frequency of a customer's previous </a:t>
            </a:r>
          </a:p>
          <a:p>
            <a:pPr>
              <a:lnSpc>
                <a:spcPts val="3639"/>
              </a:lnSpc>
            </a:pPr>
            <a:r>
              <a:rPr lang="en-US" sz="2799">
                <a:solidFill>
                  <a:srgbClr val="000000"/>
                </a:solidFill>
                <a:latin typeface="Open Sauce"/>
              </a:rPr>
              <a:t>purchases do not linearly correlate with their spending amount.</a:t>
            </a:r>
          </a:p>
          <a:p>
            <a:pPr>
              <a:lnSpc>
                <a:spcPts val="2859"/>
              </a:lnSpc>
              <a:spcBef>
                <a:spcPct val="0"/>
              </a:spcBef>
            </a:pPr>
          </a:p>
        </p:txBody>
      </p:sp>
      <p:sp>
        <p:nvSpPr>
          <p:cNvPr name="Freeform 7" id="7"/>
          <p:cNvSpPr/>
          <p:nvPr/>
        </p:nvSpPr>
        <p:spPr>
          <a:xfrm flipH="false" flipV="false" rot="0">
            <a:off x="16075362" y="8074362"/>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5224012" y="-3630509"/>
            <a:ext cx="10196686" cy="10196686"/>
          </a:xfrm>
          <a:custGeom>
            <a:avLst/>
            <a:gdLst/>
            <a:ahLst/>
            <a:cxnLst/>
            <a:rect r="r" b="b" t="t" l="l"/>
            <a:pathLst>
              <a:path h="10196686" w="10196686">
                <a:moveTo>
                  <a:pt x="0" y="0"/>
                </a:moveTo>
                <a:lnTo>
                  <a:pt x="10196686" y="0"/>
                </a:lnTo>
                <a:lnTo>
                  <a:pt x="10196686" y="10196686"/>
                </a:lnTo>
                <a:lnTo>
                  <a:pt x="0" y="1019668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37104" y="6851532"/>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520658" y="2843661"/>
            <a:ext cx="1142373" cy="114237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7" id="7"/>
          <p:cNvGrpSpPr/>
          <p:nvPr/>
        </p:nvGrpSpPr>
        <p:grpSpPr>
          <a:xfrm rot="0">
            <a:off x="5467974" y="4611296"/>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99040" y="484767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5520658" y="7731856"/>
            <a:ext cx="1142373" cy="11423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4" id="14"/>
          <p:cNvSpPr/>
          <p:nvPr/>
        </p:nvSpPr>
        <p:spPr>
          <a:xfrm flipH="false" flipV="false" rot="0">
            <a:off x="5818393" y="7942579"/>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254117" y="0"/>
            <a:ext cx="2033883" cy="2033883"/>
          </a:xfrm>
          <a:custGeom>
            <a:avLst/>
            <a:gdLst/>
            <a:ahLst/>
            <a:cxnLst/>
            <a:rect r="r" b="b" t="t" l="l"/>
            <a:pathLst>
              <a:path h="2033883" w="2033883">
                <a:moveTo>
                  <a:pt x="0" y="0"/>
                </a:moveTo>
                <a:lnTo>
                  <a:pt x="2033883" y="0"/>
                </a:lnTo>
                <a:lnTo>
                  <a:pt x="2033883" y="2033883"/>
                </a:lnTo>
                <a:lnTo>
                  <a:pt x="0" y="2033883"/>
                </a:lnTo>
                <a:lnTo>
                  <a:pt x="0" y="0"/>
                </a:lnTo>
                <a:close/>
              </a:path>
            </a:pathLst>
          </a:custGeom>
          <a:blipFill>
            <a:blip r:embed="rId10"/>
            <a:stretch>
              <a:fillRect l="0" t="0" r="0" b="0"/>
            </a:stretch>
          </a:blipFill>
        </p:spPr>
      </p:sp>
      <p:sp>
        <p:nvSpPr>
          <p:cNvPr name="Freeform 16" id="16"/>
          <p:cNvSpPr/>
          <p:nvPr/>
        </p:nvSpPr>
        <p:spPr>
          <a:xfrm flipH="false" flipV="false" rot="0">
            <a:off x="5708909" y="3020578"/>
            <a:ext cx="765869" cy="788540"/>
          </a:xfrm>
          <a:custGeom>
            <a:avLst/>
            <a:gdLst/>
            <a:ahLst/>
            <a:cxnLst/>
            <a:rect r="r" b="b" t="t" l="l"/>
            <a:pathLst>
              <a:path h="788540" w="765869">
                <a:moveTo>
                  <a:pt x="0" y="0"/>
                </a:moveTo>
                <a:lnTo>
                  <a:pt x="765870" y="0"/>
                </a:lnTo>
                <a:lnTo>
                  <a:pt x="765870" y="788540"/>
                </a:lnTo>
                <a:lnTo>
                  <a:pt x="0" y="7885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5530334" y="6094182"/>
            <a:ext cx="1142373" cy="11423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20" id="20"/>
          <p:cNvSpPr/>
          <p:nvPr/>
        </p:nvSpPr>
        <p:spPr>
          <a:xfrm flipH="false" flipV="false" rot="0">
            <a:off x="5638349" y="6094182"/>
            <a:ext cx="1024682" cy="943988"/>
          </a:xfrm>
          <a:custGeom>
            <a:avLst/>
            <a:gdLst/>
            <a:ahLst/>
            <a:cxnLst/>
            <a:rect r="r" b="b" t="t" l="l"/>
            <a:pathLst>
              <a:path h="943988" w="1024682">
                <a:moveTo>
                  <a:pt x="0" y="0"/>
                </a:moveTo>
                <a:lnTo>
                  <a:pt x="1024682" y="0"/>
                </a:lnTo>
                <a:lnTo>
                  <a:pt x="1024682" y="943989"/>
                </a:lnTo>
                <a:lnTo>
                  <a:pt x="0" y="9439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5740308" y="1134674"/>
            <a:ext cx="9879016" cy="732442"/>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AD9E64"/>
                </a:solidFill>
                <a:latin typeface="Now Bold"/>
              </a:rPr>
              <a:t>REASON BEHIND THIS DATASET</a:t>
            </a:r>
          </a:p>
        </p:txBody>
      </p:sp>
      <p:sp>
        <p:nvSpPr>
          <p:cNvPr name="TextBox 22" id="22"/>
          <p:cNvSpPr txBox="true"/>
          <p:nvPr/>
        </p:nvSpPr>
        <p:spPr>
          <a:xfrm rot="0">
            <a:off x="6812082" y="2307565"/>
            <a:ext cx="7125021"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AD9E64"/>
                </a:solidFill>
                <a:latin typeface="DM Sans Bold"/>
              </a:rPr>
              <a:t>Tailored to Retail Business Needs:</a:t>
            </a:r>
          </a:p>
        </p:txBody>
      </p:sp>
      <p:sp>
        <p:nvSpPr>
          <p:cNvPr name="TextBox 23" id="23"/>
          <p:cNvSpPr txBox="true"/>
          <p:nvPr/>
        </p:nvSpPr>
        <p:spPr>
          <a:xfrm rot="0">
            <a:off x="6830047" y="2910265"/>
            <a:ext cx="6015843" cy="980590"/>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The dataset helps businesses understand what customers want, which is key to doing well in today's market.</a:t>
            </a:r>
          </a:p>
        </p:txBody>
      </p:sp>
      <p:sp>
        <p:nvSpPr>
          <p:cNvPr name="TextBox 24" id="24"/>
          <p:cNvSpPr txBox="true"/>
          <p:nvPr/>
        </p:nvSpPr>
        <p:spPr>
          <a:xfrm rot="0">
            <a:off x="6812082" y="4305183"/>
            <a:ext cx="4402447"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AD9E64"/>
                </a:solidFill>
                <a:latin typeface="DM Sans Bold"/>
              </a:rPr>
              <a:t>Customization: </a:t>
            </a:r>
          </a:p>
        </p:txBody>
      </p:sp>
      <p:sp>
        <p:nvSpPr>
          <p:cNvPr name="TextBox 25" id="25"/>
          <p:cNvSpPr txBox="true"/>
          <p:nvPr/>
        </p:nvSpPr>
        <p:spPr>
          <a:xfrm rot="0">
            <a:off x="6829422" y="4931706"/>
            <a:ext cx="6015843" cy="648537"/>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It shows what each shopper likes, helping stores make shopping feel special for everyone.</a:t>
            </a:r>
          </a:p>
        </p:txBody>
      </p:sp>
      <p:sp>
        <p:nvSpPr>
          <p:cNvPr name="TextBox 26" id="26"/>
          <p:cNvSpPr txBox="true"/>
          <p:nvPr/>
        </p:nvSpPr>
        <p:spPr>
          <a:xfrm rot="0">
            <a:off x="6812082" y="6011101"/>
            <a:ext cx="6033182"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AD9E64"/>
                </a:solidFill>
                <a:latin typeface="DM Sans Bold"/>
              </a:rPr>
              <a:t>Data-Driven Decision Making:</a:t>
            </a:r>
          </a:p>
        </p:txBody>
      </p:sp>
      <p:sp>
        <p:nvSpPr>
          <p:cNvPr name="TextBox 27" id="27"/>
          <p:cNvSpPr txBox="true"/>
          <p:nvPr/>
        </p:nvSpPr>
        <p:spPr>
          <a:xfrm rot="0">
            <a:off x="6829422" y="8277406"/>
            <a:ext cx="6015843" cy="648537"/>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Tested a ChatGPT dataset to evaluate its usefulness compared to actual data.</a:t>
            </a:r>
          </a:p>
        </p:txBody>
      </p:sp>
      <p:sp>
        <p:nvSpPr>
          <p:cNvPr name="TextBox 28" id="28"/>
          <p:cNvSpPr txBox="true"/>
          <p:nvPr/>
        </p:nvSpPr>
        <p:spPr>
          <a:xfrm rot="0">
            <a:off x="6812082" y="7674706"/>
            <a:ext cx="7372528"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AD9E64"/>
                </a:solidFill>
                <a:latin typeface="DM Sans Bold"/>
              </a:rPr>
              <a:t>Experiment with AI-Generated Data:</a:t>
            </a:r>
          </a:p>
        </p:txBody>
      </p:sp>
      <p:sp>
        <p:nvSpPr>
          <p:cNvPr name="TextBox 29" id="29"/>
          <p:cNvSpPr txBox="true"/>
          <p:nvPr/>
        </p:nvSpPr>
        <p:spPr>
          <a:xfrm rot="0">
            <a:off x="6829422" y="6613802"/>
            <a:ext cx="6015843" cy="980590"/>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By offering a clear picture of customer behavior, the dataset empowers businesses to make informed, data-driven strategies.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71534" y="1907336"/>
            <a:ext cx="11891573" cy="6472329"/>
          </a:xfrm>
          <a:custGeom>
            <a:avLst/>
            <a:gdLst/>
            <a:ahLst/>
            <a:cxnLst/>
            <a:rect r="r" b="b" t="t" l="l"/>
            <a:pathLst>
              <a:path h="6472329" w="11891573">
                <a:moveTo>
                  <a:pt x="0" y="0"/>
                </a:moveTo>
                <a:lnTo>
                  <a:pt x="11891573" y="0"/>
                </a:lnTo>
                <a:lnTo>
                  <a:pt x="11891573" y="6472328"/>
                </a:lnTo>
                <a:lnTo>
                  <a:pt x="0" y="6472328"/>
                </a:lnTo>
                <a:lnTo>
                  <a:pt x="0" y="0"/>
                </a:lnTo>
                <a:close/>
              </a:path>
            </a:pathLst>
          </a:custGeom>
          <a:blipFill>
            <a:blip r:embed="rId4"/>
            <a:stretch>
              <a:fillRect l="0" t="0" r="0" b="0"/>
            </a:stretch>
          </a:blipFill>
        </p:spPr>
      </p:sp>
      <p:sp>
        <p:nvSpPr>
          <p:cNvPr name="TextBox 5" id="5"/>
          <p:cNvSpPr txBox="true"/>
          <p:nvPr/>
        </p:nvSpPr>
        <p:spPr>
          <a:xfrm rot="0">
            <a:off x="2245179" y="643038"/>
            <a:ext cx="12817929" cy="1320165"/>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Bold"/>
              </a:rPr>
              <a:t>Grouping data by 'Category' and analyzing the distribution of 'Purchase Amount (USD)'</a:t>
            </a:r>
          </a:p>
          <a:p>
            <a:pPr algn="ctr">
              <a:lnSpc>
                <a:spcPts val="2859"/>
              </a:lnSpc>
              <a:spcBef>
                <a:spcPct val="0"/>
              </a:spcBef>
            </a:pPr>
          </a:p>
        </p:txBody>
      </p:sp>
      <p:sp>
        <p:nvSpPr>
          <p:cNvPr name="TextBox 6" id="6"/>
          <p:cNvSpPr txBox="true"/>
          <p:nvPr/>
        </p:nvSpPr>
        <p:spPr>
          <a:xfrm rot="0">
            <a:off x="2906194" y="8360614"/>
            <a:ext cx="12156913" cy="21628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rPr>
              <a:t>Average spending amounts (mean and median) are consistent across categories.</a:t>
            </a:r>
          </a:p>
          <a:p>
            <a:pPr algn="ctr">
              <a:lnSpc>
                <a:spcPts val="2859"/>
              </a:lnSpc>
            </a:pPr>
          </a:p>
          <a:p>
            <a:pPr algn="just">
              <a:lnSpc>
                <a:spcPts val="2859"/>
              </a:lnSpc>
            </a:pPr>
            <a:r>
              <a:rPr lang="en-US" sz="2199">
                <a:solidFill>
                  <a:srgbClr val="000000"/>
                </a:solidFill>
                <a:latin typeface="Open Sauce"/>
              </a:rPr>
              <a:t>        P</a:t>
            </a:r>
            <a:r>
              <a:rPr lang="en-US" sz="2199">
                <a:solidFill>
                  <a:srgbClr val="000000"/>
                </a:solidFill>
                <a:latin typeface="Open Sauce"/>
              </a:rPr>
              <a:t>roduct category may not significantly influence spending.</a:t>
            </a:r>
          </a:p>
          <a:p>
            <a:pPr algn="just">
              <a:lnSpc>
                <a:spcPts val="2859"/>
              </a:lnSpc>
            </a:pPr>
          </a:p>
          <a:p>
            <a:pPr algn="ctr">
              <a:lnSpc>
                <a:spcPts val="2859"/>
              </a:lnSpc>
            </a:pPr>
          </a:p>
          <a:p>
            <a:pPr algn="ctr">
              <a:lnSpc>
                <a:spcPts val="2859"/>
              </a:lnSpc>
              <a:spcBef>
                <a:spcPct val="0"/>
              </a:spcBef>
            </a:pPr>
          </a:p>
        </p:txBody>
      </p:sp>
      <p:sp>
        <p:nvSpPr>
          <p:cNvPr name="Freeform 7" id="7"/>
          <p:cNvSpPr/>
          <p:nvPr/>
        </p:nvSpPr>
        <p:spPr>
          <a:xfrm flipH="false" flipV="false" rot="0">
            <a:off x="16075362"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5"/>
            <a:stretch>
              <a:fillRect l="0" t="0" r="0" b="0"/>
            </a:stretch>
          </a:blipFill>
        </p:spPr>
      </p:sp>
      <p:sp>
        <p:nvSpPr>
          <p:cNvPr name="Freeform 8" id="8"/>
          <p:cNvSpPr/>
          <p:nvPr/>
        </p:nvSpPr>
        <p:spPr>
          <a:xfrm flipH="true" flipV="true" rot="0">
            <a:off x="-2030647"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22124"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true" flipV="true" rot="0">
            <a:off x="-2030647"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75362" y="0"/>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Freeform 5" id="5"/>
          <p:cNvSpPr/>
          <p:nvPr/>
        </p:nvSpPr>
        <p:spPr>
          <a:xfrm flipH="false" flipV="false" rot="0">
            <a:off x="3763201" y="2717736"/>
            <a:ext cx="10761598" cy="840750"/>
          </a:xfrm>
          <a:custGeom>
            <a:avLst/>
            <a:gdLst/>
            <a:ahLst/>
            <a:cxnLst/>
            <a:rect r="r" b="b" t="t" l="l"/>
            <a:pathLst>
              <a:path h="840750" w="10761598">
                <a:moveTo>
                  <a:pt x="0" y="0"/>
                </a:moveTo>
                <a:lnTo>
                  <a:pt x="10761598" y="0"/>
                </a:lnTo>
                <a:lnTo>
                  <a:pt x="10761598" y="840750"/>
                </a:lnTo>
                <a:lnTo>
                  <a:pt x="0" y="840750"/>
                </a:lnTo>
                <a:lnTo>
                  <a:pt x="0" y="0"/>
                </a:lnTo>
                <a:close/>
              </a:path>
            </a:pathLst>
          </a:custGeom>
          <a:blipFill>
            <a:blip r:embed="rId5"/>
            <a:stretch>
              <a:fillRect l="0" t="0" r="0" b="0"/>
            </a:stretch>
          </a:blipFill>
        </p:spPr>
      </p:sp>
      <p:grpSp>
        <p:nvGrpSpPr>
          <p:cNvPr name="Group 6" id="6"/>
          <p:cNvGrpSpPr/>
          <p:nvPr/>
        </p:nvGrpSpPr>
        <p:grpSpPr>
          <a:xfrm rot="0">
            <a:off x="4265839" y="3765777"/>
            <a:ext cx="2381930" cy="23819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297C"/>
            </a:solidFill>
          </p:spPr>
        </p:sp>
        <p:sp>
          <p:nvSpPr>
            <p:cNvPr name="TextBox 8" id="8"/>
            <p:cNvSpPr txBox="true"/>
            <p:nvPr/>
          </p:nvSpPr>
          <p:spPr>
            <a:xfrm>
              <a:off x="203200" y="-19050"/>
              <a:ext cx="406400" cy="7302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1560629" y="3694339"/>
            <a:ext cx="2453368" cy="24533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53BC"/>
            </a:solidFill>
          </p:spPr>
        </p:sp>
        <p:sp>
          <p:nvSpPr>
            <p:cNvPr name="TextBox 11" id="11"/>
            <p:cNvSpPr txBox="true"/>
            <p:nvPr/>
          </p:nvSpPr>
          <p:spPr>
            <a:xfrm>
              <a:off x="203200" y="-19050"/>
              <a:ext cx="406400" cy="7302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935744" y="479557"/>
            <a:ext cx="13556886" cy="1624826"/>
          </a:xfrm>
          <a:prstGeom prst="rect">
            <a:avLst/>
          </a:prstGeom>
        </p:spPr>
        <p:txBody>
          <a:bodyPr anchor="t" rtlCol="false" tIns="0" lIns="0" bIns="0" rIns="0">
            <a:spAutoFit/>
          </a:bodyPr>
          <a:lstStyle/>
          <a:p>
            <a:pPr algn="ctr">
              <a:lnSpc>
                <a:spcPts val="4304"/>
              </a:lnSpc>
            </a:pPr>
            <a:r>
              <a:rPr lang="en-US" sz="3310">
                <a:solidFill>
                  <a:srgbClr val="000000"/>
                </a:solidFill>
                <a:latin typeface="Open Sauce Bold"/>
              </a:rPr>
              <a:t>The Regression Model between the </a:t>
            </a:r>
          </a:p>
          <a:p>
            <a:pPr algn="ctr">
              <a:lnSpc>
                <a:spcPts val="4304"/>
              </a:lnSpc>
            </a:pPr>
            <a:r>
              <a:rPr lang="en-US" sz="3310">
                <a:solidFill>
                  <a:srgbClr val="000000"/>
                </a:solidFill>
                <a:latin typeface="Open Sauce Bold"/>
              </a:rPr>
              <a:t>predicted and actual purchase amounts</a:t>
            </a:r>
          </a:p>
          <a:p>
            <a:pPr algn="ctr">
              <a:lnSpc>
                <a:spcPts val="4304"/>
              </a:lnSpc>
            </a:pPr>
          </a:p>
        </p:txBody>
      </p:sp>
      <p:sp>
        <p:nvSpPr>
          <p:cNvPr name="TextBox 13" id="13"/>
          <p:cNvSpPr txBox="true"/>
          <p:nvPr/>
        </p:nvSpPr>
        <p:spPr>
          <a:xfrm rot="0">
            <a:off x="4265839" y="6719207"/>
            <a:ext cx="2565786" cy="1008380"/>
          </a:xfrm>
          <a:prstGeom prst="rect">
            <a:avLst/>
          </a:prstGeom>
        </p:spPr>
        <p:txBody>
          <a:bodyPr anchor="t" rtlCol="false" tIns="0" lIns="0" bIns="0" rIns="0">
            <a:spAutoFit/>
          </a:bodyPr>
          <a:lstStyle/>
          <a:p>
            <a:pPr algn="ctr">
              <a:lnSpc>
                <a:spcPts val="4029"/>
              </a:lnSpc>
            </a:pPr>
            <a:r>
              <a:rPr lang="en-US" sz="3099">
                <a:solidFill>
                  <a:srgbClr val="000000"/>
                </a:solidFill>
                <a:latin typeface="Open Sauce Bold"/>
              </a:rPr>
              <a:t>MSE</a:t>
            </a:r>
          </a:p>
          <a:p>
            <a:pPr algn="ctr">
              <a:lnSpc>
                <a:spcPts val="4029"/>
              </a:lnSpc>
              <a:spcBef>
                <a:spcPct val="0"/>
              </a:spcBef>
            </a:pPr>
          </a:p>
        </p:txBody>
      </p:sp>
      <p:sp>
        <p:nvSpPr>
          <p:cNvPr name="TextBox 14" id="14"/>
          <p:cNvSpPr txBox="true"/>
          <p:nvPr/>
        </p:nvSpPr>
        <p:spPr>
          <a:xfrm rot="0">
            <a:off x="12461809" y="6638243"/>
            <a:ext cx="651006" cy="604204"/>
          </a:xfrm>
          <a:prstGeom prst="rect">
            <a:avLst/>
          </a:prstGeom>
        </p:spPr>
        <p:txBody>
          <a:bodyPr anchor="t" rtlCol="false" tIns="0" lIns="0" bIns="0" rIns="0">
            <a:spAutoFit/>
          </a:bodyPr>
          <a:lstStyle/>
          <a:p>
            <a:pPr algn="ctr">
              <a:lnSpc>
                <a:spcPts val="4983"/>
              </a:lnSpc>
              <a:spcBef>
                <a:spcPct val="0"/>
              </a:spcBef>
            </a:pPr>
            <a:r>
              <a:rPr lang="en-US" sz="3833">
                <a:solidFill>
                  <a:srgbClr val="000000"/>
                </a:solidFill>
                <a:latin typeface="Open Sauce Bold"/>
              </a:rPr>
              <a:t>R2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5499" y="2066657"/>
            <a:ext cx="11043731" cy="6010867"/>
          </a:xfrm>
          <a:custGeom>
            <a:avLst/>
            <a:gdLst/>
            <a:ahLst/>
            <a:cxnLst/>
            <a:rect r="r" b="b" t="t" l="l"/>
            <a:pathLst>
              <a:path h="6010867" w="11043731">
                <a:moveTo>
                  <a:pt x="0" y="0"/>
                </a:moveTo>
                <a:lnTo>
                  <a:pt x="11043731" y="0"/>
                </a:lnTo>
                <a:lnTo>
                  <a:pt x="11043731" y="6010866"/>
                </a:lnTo>
                <a:lnTo>
                  <a:pt x="0" y="6010866"/>
                </a:lnTo>
                <a:lnTo>
                  <a:pt x="0" y="0"/>
                </a:lnTo>
                <a:close/>
              </a:path>
            </a:pathLst>
          </a:custGeom>
          <a:blipFill>
            <a:blip r:embed="rId4"/>
            <a:stretch>
              <a:fillRect l="0" t="0" r="0" b="0"/>
            </a:stretch>
          </a:blipFill>
        </p:spPr>
      </p:sp>
      <p:grpSp>
        <p:nvGrpSpPr>
          <p:cNvPr name="Group 5" id="5"/>
          <p:cNvGrpSpPr/>
          <p:nvPr/>
        </p:nvGrpSpPr>
        <p:grpSpPr>
          <a:xfrm rot="0">
            <a:off x="13870930" y="4249511"/>
            <a:ext cx="985838" cy="1787979"/>
            <a:chOff x="0" y="0"/>
            <a:chExt cx="693608" cy="1257973"/>
          </a:xfrm>
        </p:grpSpPr>
        <p:sp>
          <p:nvSpPr>
            <p:cNvPr name="Freeform 6" id="6"/>
            <p:cNvSpPr/>
            <p:nvPr/>
          </p:nvSpPr>
          <p:spPr>
            <a:xfrm flipH="false" flipV="false" rot="0">
              <a:off x="0" y="0"/>
              <a:ext cx="693608" cy="1257973"/>
            </a:xfrm>
            <a:custGeom>
              <a:avLst/>
              <a:gdLst/>
              <a:ahLst/>
              <a:cxnLst/>
              <a:rect r="r" b="b" t="t" l="l"/>
              <a:pathLst>
                <a:path h="1257973" w="693608">
                  <a:moveTo>
                    <a:pt x="346804" y="1257973"/>
                  </a:moveTo>
                  <a:lnTo>
                    <a:pt x="0" y="851573"/>
                  </a:lnTo>
                  <a:lnTo>
                    <a:pt x="203200" y="851573"/>
                  </a:lnTo>
                  <a:lnTo>
                    <a:pt x="203200" y="0"/>
                  </a:lnTo>
                  <a:lnTo>
                    <a:pt x="490408" y="0"/>
                  </a:lnTo>
                  <a:lnTo>
                    <a:pt x="490408" y="851573"/>
                  </a:lnTo>
                  <a:lnTo>
                    <a:pt x="693608" y="851573"/>
                  </a:lnTo>
                  <a:lnTo>
                    <a:pt x="346804" y="1257973"/>
                  </a:lnTo>
                  <a:close/>
                </a:path>
              </a:pathLst>
            </a:custGeom>
            <a:solidFill>
              <a:srgbClr val="99391B"/>
            </a:solidFill>
          </p:spPr>
        </p:sp>
        <p:sp>
          <p:nvSpPr>
            <p:cNvPr name="TextBox 7" id="7"/>
            <p:cNvSpPr txBox="true"/>
            <p:nvPr/>
          </p:nvSpPr>
          <p:spPr>
            <a:xfrm>
              <a:off x="203200" y="-19050"/>
              <a:ext cx="287208" cy="1175423"/>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136981" y="479725"/>
            <a:ext cx="13181991" cy="1483478"/>
          </a:xfrm>
          <a:prstGeom prst="rect">
            <a:avLst/>
          </a:prstGeom>
        </p:spPr>
        <p:txBody>
          <a:bodyPr anchor="t" rtlCol="false" tIns="0" lIns="0" bIns="0" rIns="0">
            <a:spAutoFit/>
          </a:bodyPr>
          <a:lstStyle/>
          <a:p>
            <a:pPr algn="ctr">
              <a:lnSpc>
                <a:spcPts val="4717"/>
              </a:lnSpc>
            </a:pPr>
            <a:r>
              <a:rPr lang="en-US" sz="3628">
                <a:solidFill>
                  <a:srgbClr val="000000"/>
                </a:solidFill>
                <a:latin typeface="Open Sauce Bold"/>
              </a:rPr>
              <a:t>Actual vs predicted values in Random Forest model</a:t>
            </a:r>
          </a:p>
          <a:p>
            <a:pPr algn="ctr">
              <a:lnSpc>
                <a:spcPts val="3578"/>
              </a:lnSpc>
            </a:pPr>
          </a:p>
          <a:p>
            <a:pPr algn="ctr">
              <a:lnSpc>
                <a:spcPts val="3578"/>
              </a:lnSpc>
              <a:spcBef>
                <a:spcPct val="0"/>
              </a:spcBef>
            </a:pPr>
          </a:p>
        </p:txBody>
      </p:sp>
      <p:sp>
        <p:nvSpPr>
          <p:cNvPr name="TextBox 9" id="9"/>
          <p:cNvSpPr txBox="true"/>
          <p:nvPr/>
        </p:nvSpPr>
        <p:spPr>
          <a:xfrm rot="0">
            <a:off x="1028700" y="8597900"/>
            <a:ext cx="9517329" cy="1282700"/>
          </a:xfrm>
          <a:prstGeom prst="rect">
            <a:avLst/>
          </a:prstGeom>
        </p:spPr>
        <p:txBody>
          <a:bodyPr anchor="t" rtlCol="false" tIns="0" lIns="0" bIns="0" rIns="0">
            <a:spAutoFit/>
          </a:bodyPr>
          <a:lstStyle/>
          <a:p>
            <a:pPr>
              <a:lnSpc>
                <a:spcPts val="3639"/>
              </a:lnSpc>
            </a:pPr>
            <a:r>
              <a:rPr lang="en-US" sz="2799">
                <a:solidFill>
                  <a:srgbClr val="000000"/>
                </a:solidFill>
                <a:latin typeface="Open Sauce Bold"/>
              </a:rPr>
              <a:t>a mismatch between the </a:t>
            </a:r>
            <a:r>
              <a:rPr lang="en-US" sz="2799">
                <a:solidFill>
                  <a:srgbClr val="000000"/>
                </a:solidFill>
                <a:latin typeface="Open Sauce Bold"/>
              </a:rPr>
              <a:t>actual purchase amounts (blue points) and the model's predictions (red points)</a:t>
            </a:r>
          </a:p>
          <a:p>
            <a:pPr algn="ctr">
              <a:lnSpc>
                <a:spcPts val="2859"/>
              </a:lnSpc>
              <a:spcBef>
                <a:spcPct val="0"/>
              </a:spcBef>
            </a:pPr>
          </a:p>
        </p:txBody>
      </p:sp>
      <p:sp>
        <p:nvSpPr>
          <p:cNvPr name="TextBox 10" id="10"/>
          <p:cNvSpPr txBox="true"/>
          <p:nvPr/>
        </p:nvSpPr>
        <p:spPr>
          <a:xfrm rot="0">
            <a:off x="11515342" y="2836091"/>
            <a:ext cx="6152172" cy="1320165"/>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a:rPr>
              <a:t>the poor model fit is indicated by the negative R² value</a:t>
            </a:r>
          </a:p>
          <a:p>
            <a:pPr algn="ctr">
              <a:lnSpc>
                <a:spcPts val="2859"/>
              </a:lnSpc>
              <a:spcBef>
                <a:spcPct val="0"/>
              </a:spcBef>
            </a:pPr>
          </a:p>
        </p:txBody>
      </p:sp>
      <p:sp>
        <p:nvSpPr>
          <p:cNvPr name="TextBox 11" id="11"/>
          <p:cNvSpPr txBox="true"/>
          <p:nvPr/>
        </p:nvSpPr>
        <p:spPr>
          <a:xfrm rot="0">
            <a:off x="11205099" y="6412321"/>
            <a:ext cx="6772658" cy="1906270"/>
          </a:xfrm>
          <a:prstGeom prst="rect">
            <a:avLst/>
          </a:prstGeom>
        </p:spPr>
        <p:txBody>
          <a:bodyPr anchor="t" rtlCol="false" tIns="0" lIns="0" bIns="0" rIns="0">
            <a:spAutoFit/>
          </a:bodyPr>
          <a:lstStyle/>
          <a:p>
            <a:pPr algn="ctr">
              <a:lnSpc>
                <a:spcPts val="3769"/>
              </a:lnSpc>
            </a:pPr>
            <a:r>
              <a:rPr lang="en-US" sz="2899">
                <a:solidFill>
                  <a:srgbClr val="000000"/>
                </a:solidFill>
                <a:latin typeface="Open Sauce"/>
              </a:rPr>
              <a:t>the need for model </a:t>
            </a:r>
            <a:r>
              <a:rPr lang="en-US" sz="2899">
                <a:solidFill>
                  <a:srgbClr val="000000"/>
                </a:solidFill>
                <a:latin typeface="Open Sauce"/>
              </a:rPr>
              <a:t>adjustments or exploring different predictive approaches.</a:t>
            </a:r>
          </a:p>
          <a:p>
            <a:pPr algn="ctr">
              <a:lnSpc>
                <a:spcPts val="3769"/>
              </a:lnSpc>
              <a:spcBef>
                <a:spcPct val="0"/>
              </a:spcBef>
            </a:pPr>
          </a:p>
        </p:txBody>
      </p:sp>
      <p:sp>
        <p:nvSpPr>
          <p:cNvPr name="Freeform 12" id="12"/>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5"/>
            <a:stretch>
              <a:fillRect l="0" t="0" r="0" b="0"/>
            </a:stretch>
          </a:blipFill>
        </p:spPr>
      </p:sp>
      <p:sp>
        <p:nvSpPr>
          <p:cNvPr name="Freeform 13" id="13"/>
          <p:cNvSpPr/>
          <p:nvPr/>
        </p:nvSpPr>
        <p:spPr>
          <a:xfrm flipH="true" flipV="true" rot="0">
            <a:off x="-2040172"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6331649"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136981" y="275618"/>
            <a:ext cx="13181991" cy="1035803"/>
          </a:xfrm>
          <a:prstGeom prst="rect">
            <a:avLst/>
          </a:prstGeom>
        </p:spPr>
        <p:txBody>
          <a:bodyPr anchor="t" rtlCol="false" tIns="0" lIns="0" bIns="0" rIns="0">
            <a:spAutoFit/>
          </a:bodyPr>
          <a:lstStyle/>
          <a:p>
            <a:pPr algn="ctr">
              <a:lnSpc>
                <a:spcPts val="4717"/>
              </a:lnSpc>
            </a:pPr>
            <a:r>
              <a:rPr lang="en-US" sz="3628">
                <a:solidFill>
                  <a:srgbClr val="000000"/>
                </a:solidFill>
                <a:latin typeface="Open Sauce Bold"/>
              </a:rPr>
              <a:t>Cleaning the outlier</a:t>
            </a:r>
          </a:p>
          <a:p>
            <a:pPr algn="ctr">
              <a:lnSpc>
                <a:spcPts val="3578"/>
              </a:lnSpc>
              <a:spcBef>
                <a:spcPct val="0"/>
              </a:spcBef>
            </a:pPr>
          </a:p>
        </p:txBody>
      </p:sp>
      <p:sp>
        <p:nvSpPr>
          <p:cNvPr name="TextBox 5" id="5"/>
          <p:cNvSpPr txBox="true"/>
          <p:nvPr/>
        </p:nvSpPr>
        <p:spPr>
          <a:xfrm rot="0">
            <a:off x="-983861" y="1599468"/>
            <a:ext cx="11381825" cy="9923418"/>
          </a:xfrm>
          <a:prstGeom prst="rect">
            <a:avLst/>
          </a:prstGeom>
        </p:spPr>
        <p:txBody>
          <a:bodyPr anchor="t" rtlCol="false" tIns="0" lIns="0" bIns="0" rIns="0">
            <a:spAutoFit/>
          </a:bodyPr>
          <a:lstStyle/>
          <a:p>
            <a:pPr algn="ctr">
              <a:lnSpc>
                <a:spcPts val="4184"/>
              </a:lnSpc>
            </a:pPr>
            <a:r>
              <a:rPr lang="en-US" sz="3218">
                <a:solidFill>
                  <a:srgbClr val="000000"/>
                </a:solidFill>
                <a:latin typeface="Open Sauce"/>
              </a:rPr>
              <a:t>Calculating IQR</a:t>
            </a:r>
          </a:p>
          <a:p>
            <a:pPr algn="ctr">
              <a:lnSpc>
                <a:spcPts val="3949"/>
              </a:lnSpc>
            </a:pPr>
          </a:p>
          <a:p>
            <a:pPr algn="ctr">
              <a:lnSpc>
                <a:spcPts val="3949"/>
              </a:lnSpc>
            </a:pPr>
          </a:p>
          <a:p>
            <a:pPr algn="ctr">
              <a:lnSpc>
                <a:spcPts val="3949"/>
              </a:lnSpc>
            </a:pPr>
          </a:p>
          <a:p>
            <a:pPr algn="ctr">
              <a:lnSpc>
                <a:spcPts val="3949"/>
              </a:lnSpc>
            </a:pPr>
            <a:r>
              <a:rPr lang="en-US" sz="3038">
                <a:solidFill>
                  <a:srgbClr val="000000"/>
                </a:solidFill>
                <a:latin typeface="Open Sauce"/>
              </a:rPr>
              <a:t>Found boundaries of these variables</a:t>
            </a:r>
          </a:p>
          <a:p>
            <a:pPr algn="ctr">
              <a:lnSpc>
                <a:spcPts val="3949"/>
              </a:lnSpc>
            </a:pPr>
          </a:p>
          <a:p>
            <a:pPr algn="ctr">
              <a:lnSpc>
                <a:spcPts val="3949"/>
              </a:lnSpc>
            </a:pPr>
          </a:p>
          <a:p>
            <a:pPr algn="ctr">
              <a:lnSpc>
                <a:spcPts val="3949"/>
              </a:lnSpc>
            </a:pPr>
          </a:p>
          <a:p>
            <a:pPr algn="ctr">
              <a:lnSpc>
                <a:spcPts val="3949"/>
              </a:lnSpc>
            </a:pPr>
            <a:r>
              <a:rPr lang="en-US" sz="3038">
                <a:solidFill>
                  <a:srgbClr val="000000"/>
                </a:solidFill>
                <a:latin typeface="Open Sauce"/>
              </a:rPr>
              <a:t>Cleaning it</a:t>
            </a:r>
          </a:p>
          <a:p>
            <a:pPr algn="ctr">
              <a:lnSpc>
                <a:spcPts val="3949"/>
              </a:lnSpc>
            </a:pPr>
          </a:p>
          <a:p>
            <a:pPr algn="ctr">
              <a:lnSpc>
                <a:spcPts val="3949"/>
              </a:lnSpc>
            </a:pPr>
          </a:p>
          <a:p>
            <a:pPr algn="ctr">
              <a:lnSpc>
                <a:spcPts val="3949"/>
              </a:lnSpc>
            </a:pPr>
          </a:p>
          <a:p>
            <a:pPr algn="ctr">
              <a:lnSpc>
                <a:spcPts val="3949"/>
              </a:lnSpc>
            </a:pPr>
          </a:p>
          <a:p>
            <a:pPr algn="ctr">
              <a:lnSpc>
                <a:spcPts val="3949"/>
              </a:lnSpc>
            </a:pPr>
            <a:r>
              <a:rPr lang="en-US" sz="3038">
                <a:solidFill>
                  <a:srgbClr val="000000"/>
                </a:solidFill>
                <a:latin typeface="Open Sauce"/>
              </a:rPr>
              <a:t>Calculate it again</a:t>
            </a:r>
          </a:p>
          <a:p>
            <a:pPr algn="ctr">
              <a:lnSpc>
                <a:spcPts val="3949"/>
              </a:lnSpc>
            </a:pPr>
          </a:p>
          <a:p>
            <a:pPr algn="ctr">
              <a:lnSpc>
                <a:spcPts val="3949"/>
              </a:lnSpc>
            </a:pPr>
          </a:p>
          <a:p>
            <a:pPr algn="ctr">
              <a:lnSpc>
                <a:spcPts val="3949"/>
              </a:lnSpc>
            </a:pPr>
          </a:p>
          <a:p>
            <a:pPr algn="ctr">
              <a:lnSpc>
                <a:spcPts val="3949"/>
              </a:lnSpc>
            </a:pPr>
          </a:p>
          <a:p>
            <a:pPr algn="ctr">
              <a:lnSpc>
                <a:spcPts val="3949"/>
              </a:lnSpc>
            </a:pPr>
          </a:p>
          <a:p>
            <a:pPr algn="ctr">
              <a:lnSpc>
                <a:spcPts val="3949"/>
              </a:lnSpc>
              <a:spcBef>
                <a:spcPct val="0"/>
              </a:spcBef>
            </a:pPr>
          </a:p>
        </p:txBody>
      </p:sp>
      <p:grpSp>
        <p:nvGrpSpPr>
          <p:cNvPr name="Group 6" id="6"/>
          <p:cNvGrpSpPr/>
          <p:nvPr/>
        </p:nvGrpSpPr>
        <p:grpSpPr>
          <a:xfrm rot="0">
            <a:off x="4005890" y="2391828"/>
            <a:ext cx="884669" cy="1292884"/>
            <a:chOff x="0" y="0"/>
            <a:chExt cx="556167" cy="812800"/>
          </a:xfrm>
        </p:grpSpPr>
        <p:sp>
          <p:nvSpPr>
            <p:cNvPr name="Freeform 7" id="7"/>
            <p:cNvSpPr/>
            <p:nvPr/>
          </p:nvSpPr>
          <p:spPr>
            <a:xfrm flipH="false" flipV="false" rot="0">
              <a:off x="0" y="0"/>
              <a:ext cx="556167" cy="812800"/>
            </a:xfrm>
            <a:custGeom>
              <a:avLst/>
              <a:gdLst/>
              <a:ahLst/>
              <a:cxnLst/>
              <a:rect r="r" b="b" t="t" l="l"/>
              <a:pathLst>
                <a:path h="812800" w="556167">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name="TextBox 8" id="8"/>
            <p:cNvSpPr txBox="true"/>
            <p:nvPr/>
          </p:nvSpPr>
          <p:spPr>
            <a:xfrm>
              <a:off x="203200" y="-19050"/>
              <a:ext cx="149767" cy="7302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4005890" y="4299652"/>
            <a:ext cx="884669" cy="1292884"/>
            <a:chOff x="0" y="0"/>
            <a:chExt cx="556167" cy="812800"/>
          </a:xfrm>
        </p:grpSpPr>
        <p:sp>
          <p:nvSpPr>
            <p:cNvPr name="Freeform 10" id="10"/>
            <p:cNvSpPr/>
            <p:nvPr/>
          </p:nvSpPr>
          <p:spPr>
            <a:xfrm flipH="false" flipV="false" rot="0">
              <a:off x="0" y="0"/>
              <a:ext cx="556167" cy="812800"/>
            </a:xfrm>
            <a:custGeom>
              <a:avLst/>
              <a:gdLst/>
              <a:ahLst/>
              <a:cxnLst/>
              <a:rect r="r" b="b" t="t" l="l"/>
              <a:pathLst>
                <a:path h="812800" w="556167">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name="TextBox 11" id="11"/>
            <p:cNvSpPr txBox="true"/>
            <p:nvPr/>
          </p:nvSpPr>
          <p:spPr>
            <a:xfrm>
              <a:off x="203200" y="-19050"/>
              <a:ext cx="149767" cy="7302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4005890" y="6607629"/>
            <a:ext cx="884669" cy="1292884"/>
            <a:chOff x="0" y="0"/>
            <a:chExt cx="556167" cy="812800"/>
          </a:xfrm>
        </p:grpSpPr>
        <p:sp>
          <p:nvSpPr>
            <p:cNvPr name="Freeform 13" id="13"/>
            <p:cNvSpPr/>
            <p:nvPr/>
          </p:nvSpPr>
          <p:spPr>
            <a:xfrm flipH="false" flipV="false" rot="0">
              <a:off x="0" y="0"/>
              <a:ext cx="556167" cy="812800"/>
            </a:xfrm>
            <a:custGeom>
              <a:avLst/>
              <a:gdLst/>
              <a:ahLst/>
              <a:cxnLst/>
              <a:rect r="r" b="b" t="t" l="l"/>
              <a:pathLst>
                <a:path h="812800" w="556167">
                  <a:moveTo>
                    <a:pt x="278084" y="812800"/>
                  </a:moveTo>
                  <a:lnTo>
                    <a:pt x="0" y="406400"/>
                  </a:lnTo>
                  <a:lnTo>
                    <a:pt x="203200" y="406400"/>
                  </a:lnTo>
                  <a:lnTo>
                    <a:pt x="203200" y="0"/>
                  </a:lnTo>
                  <a:lnTo>
                    <a:pt x="352967" y="0"/>
                  </a:lnTo>
                  <a:lnTo>
                    <a:pt x="352967" y="406400"/>
                  </a:lnTo>
                  <a:lnTo>
                    <a:pt x="556167" y="406400"/>
                  </a:lnTo>
                  <a:lnTo>
                    <a:pt x="278084" y="812800"/>
                  </a:lnTo>
                  <a:close/>
                </a:path>
              </a:pathLst>
            </a:custGeom>
            <a:solidFill>
              <a:srgbClr val="0053BC"/>
            </a:solidFill>
          </p:spPr>
        </p:sp>
        <p:sp>
          <p:nvSpPr>
            <p:cNvPr name="TextBox 14" id="14"/>
            <p:cNvSpPr txBox="true"/>
            <p:nvPr/>
          </p:nvSpPr>
          <p:spPr>
            <a:xfrm>
              <a:off x="203200" y="-19050"/>
              <a:ext cx="149767" cy="730250"/>
            </a:xfrm>
            <a:prstGeom prst="rect">
              <a:avLst/>
            </a:prstGeom>
          </p:spPr>
          <p:txBody>
            <a:bodyPr anchor="ctr" rtlCol="false" tIns="50800" lIns="50800" bIns="50800" rIns="50800"/>
            <a:lstStyle/>
            <a:p>
              <a:pPr algn="ctr">
                <a:lnSpc>
                  <a:spcPts val="2859"/>
                </a:lnSpc>
              </a:pPr>
            </a:p>
          </p:txBody>
        </p:sp>
      </p:grpSp>
      <p:sp>
        <p:nvSpPr>
          <p:cNvPr name="AutoShape 15" id="15"/>
          <p:cNvSpPr/>
          <p:nvPr/>
        </p:nvSpPr>
        <p:spPr>
          <a:xfrm>
            <a:off x="9727977" y="1311421"/>
            <a:ext cx="0" cy="7649500"/>
          </a:xfrm>
          <a:prstGeom prst="line">
            <a:avLst/>
          </a:prstGeom>
          <a:ln cap="flat" w="38100">
            <a:solidFill>
              <a:srgbClr val="000000"/>
            </a:solidFill>
            <a:prstDash val="sysDash"/>
            <a:headEnd type="none" len="sm" w="sm"/>
            <a:tailEnd type="none" len="sm" w="sm"/>
          </a:ln>
        </p:spPr>
      </p:sp>
      <p:sp>
        <p:nvSpPr>
          <p:cNvPr name="TextBox 16" id="16"/>
          <p:cNvSpPr txBox="true"/>
          <p:nvPr/>
        </p:nvSpPr>
        <p:spPr>
          <a:xfrm rot="0">
            <a:off x="10203382" y="2583497"/>
            <a:ext cx="6630931" cy="5091430"/>
          </a:xfrm>
          <a:prstGeom prst="rect">
            <a:avLst/>
          </a:prstGeom>
        </p:spPr>
        <p:txBody>
          <a:bodyPr anchor="t" rtlCol="false" tIns="0" lIns="0" bIns="0" rIns="0">
            <a:spAutoFit/>
          </a:bodyPr>
          <a:lstStyle/>
          <a:p>
            <a:pPr marL="647695" indent="-323848" lvl="1">
              <a:lnSpc>
                <a:spcPts val="3899"/>
              </a:lnSpc>
              <a:buFont typeface="Arial"/>
              <a:buChar char="•"/>
            </a:pPr>
            <a:r>
              <a:rPr lang="en-US" sz="2999">
                <a:solidFill>
                  <a:srgbClr val="99391B"/>
                </a:solidFill>
                <a:latin typeface="Open Sauce Bold"/>
              </a:rPr>
              <a:t>This implies the weak correlation observed is not influenced by outliers</a:t>
            </a:r>
          </a:p>
          <a:p>
            <a:pPr>
              <a:lnSpc>
                <a:spcPts val="3899"/>
              </a:lnSpc>
            </a:pPr>
          </a:p>
          <a:p>
            <a:pPr>
              <a:lnSpc>
                <a:spcPts val="3899"/>
              </a:lnSpc>
            </a:pPr>
          </a:p>
          <a:p>
            <a:pPr marL="647695" indent="-323848" lvl="1">
              <a:lnSpc>
                <a:spcPts val="3899"/>
              </a:lnSpc>
              <a:buFont typeface="Arial"/>
              <a:buChar char="•"/>
            </a:pPr>
            <a:r>
              <a:rPr lang="en-US" sz="2999">
                <a:solidFill>
                  <a:srgbClr val="99391B"/>
                </a:solidFill>
                <a:latin typeface="Open Sauce Bold"/>
              </a:rPr>
              <a:t>It suggests that purchase amount does not significantly affect repeat purchases in this dataset.</a:t>
            </a:r>
          </a:p>
          <a:p>
            <a:pPr algn="ctr">
              <a:lnSpc>
                <a:spcPts val="2859"/>
              </a:lnSpc>
            </a:pPr>
          </a:p>
          <a:p>
            <a:pPr algn="ctr">
              <a:lnSpc>
                <a:spcPts val="2859"/>
              </a:lnSpc>
            </a:pPr>
          </a:p>
        </p:txBody>
      </p:sp>
      <p:sp>
        <p:nvSpPr>
          <p:cNvPr name="Freeform 17" id="17"/>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4"/>
            <a:stretch>
              <a:fillRect l="0" t="0" r="0" b="0"/>
            </a:stretch>
          </a:blipFill>
        </p:spPr>
      </p:sp>
      <p:sp>
        <p:nvSpPr>
          <p:cNvPr name="Freeform 18" id="18"/>
          <p:cNvSpPr/>
          <p:nvPr/>
        </p:nvSpPr>
        <p:spPr>
          <a:xfrm flipH="true" flipV="true" rot="0">
            <a:off x="-2040172"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6331649"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3233057" y="1596199"/>
            <a:ext cx="10407587" cy="4498518"/>
          </a:xfrm>
          <a:custGeom>
            <a:avLst/>
            <a:gdLst/>
            <a:ahLst/>
            <a:cxnLst/>
            <a:rect r="r" b="b" t="t" l="l"/>
            <a:pathLst>
              <a:path h="4498518" w="10407587">
                <a:moveTo>
                  <a:pt x="0" y="0"/>
                </a:moveTo>
                <a:lnTo>
                  <a:pt x="10407588" y="0"/>
                </a:lnTo>
                <a:lnTo>
                  <a:pt x="10407588" y="4498518"/>
                </a:lnTo>
                <a:lnTo>
                  <a:pt x="0" y="4498518"/>
                </a:lnTo>
                <a:lnTo>
                  <a:pt x="0" y="0"/>
                </a:lnTo>
                <a:close/>
              </a:path>
            </a:pathLst>
          </a:custGeom>
          <a:blipFill>
            <a:blip r:embed="rId2"/>
            <a:stretch>
              <a:fillRect l="0" t="0" r="0" b="0"/>
            </a:stretch>
          </a:blipFill>
        </p:spPr>
      </p:sp>
      <p:sp>
        <p:nvSpPr>
          <p:cNvPr name="TextBox 3" id="3"/>
          <p:cNvSpPr txBox="true"/>
          <p:nvPr/>
        </p:nvSpPr>
        <p:spPr>
          <a:xfrm rot="0">
            <a:off x="5668034" y="523875"/>
            <a:ext cx="5931396" cy="1072325"/>
          </a:xfrm>
          <a:prstGeom prst="rect">
            <a:avLst/>
          </a:prstGeom>
        </p:spPr>
        <p:txBody>
          <a:bodyPr anchor="t" rtlCol="false" tIns="0" lIns="0" bIns="0" rIns="0">
            <a:spAutoFit/>
          </a:bodyPr>
          <a:lstStyle/>
          <a:p>
            <a:pPr algn="ctr">
              <a:lnSpc>
                <a:spcPts val="4719"/>
              </a:lnSpc>
            </a:pPr>
            <a:r>
              <a:rPr lang="en-US" sz="3629">
                <a:solidFill>
                  <a:srgbClr val="000000"/>
                </a:solidFill>
                <a:latin typeface="Open Sauce Bold"/>
              </a:rPr>
              <a:t>Group data by category</a:t>
            </a:r>
          </a:p>
          <a:p>
            <a:pPr algn="ctr">
              <a:lnSpc>
                <a:spcPts val="3899"/>
              </a:lnSpc>
              <a:spcBef>
                <a:spcPct val="0"/>
              </a:spcBef>
            </a:pPr>
          </a:p>
        </p:txBody>
      </p:sp>
      <p:sp>
        <p:nvSpPr>
          <p:cNvPr name="TextBox 4" id="4"/>
          <p:cNvSpPr txBox="true"/>
          <p:nvPr/>
        </p:nvSpPr>
        <p:spPr>
          <a:xfrm rot="0">
            <a:off x="1028700" y="6770992"/>
            <a:ext cx="14571373" cy="3079750"/>
          </a:xfrm>
          <a:prstGeom prst="rect">
            <a:avLst/>
          </a:prstGeom>
        </p:spPr>
        <p:txBody>
          <a:bodyPr anchor="t" rtlCol="false" tIns="0" lIns="0" bIns="0" rIns="0">
            <a:spAutoFit/>
          </a:bodyPr>
          <a:lstStyle/>
          <a:p>
            <a:pPr>
              <a:lnSpc>
                <a:spcPts val="4289"/>
              </a:lnSpc>
            </a:pPr>
            <a:r>
              <a:rPr lang="en-US" sz="3299">
                <a:solidFill>
                  <a:srgbClr val="99391B"/>
                </a:solidFill>
                <a:latin typeface="Open Sauce Bold"/>
              </a:rPr>
              <a:t>Reinforces previous findings: </a:t>
            </a:r>
            <a:r>
              <a:rPr lang="en-US" sz="3299">
                <a:solidFill>
                  <a:srgbClr val="000000"/>
                </a:solidFill>
                <a:latin typeface="Open Sauce"/>
              </a:rPr>
              <a:t>Purchase amount does not significantly influence repurchase behavior across the dataset as a whole. </a:t>
            </a:r>
          </a:p>
          <a:p>
            <a:pPr>
              <a:lnSpc>
                <a:spcPts val="4289"/>
              </a:lnSpc>
            </a:pPr>
          </a:p>
          <a:p>
            <a:pPr algn="ctr">
              <a:lnSpc>
                <a:spcPts val="4289"/>
              </a:lnSpc>
            </a:pPr>
            <a:r>
              <a:rPr lang="en-US" sz="3299">
                <a:solidFill>
                  <a:srgbClr val="000000"/>
                </a:solidFill>
                <a:latin typeface="Open Sauce"/>
              </a:rPr>
              <a:t>The inclusion of product categories does not seem to change this conclusion significantly.</a:t>
            </a:r>
          </a:p>
          <a:p>
            <a:pPr>
              <a:lnSpc>
                <a:spcPts val="2859"/>
              </a:lnSpc>
              <a:spcBef>
                <a:spcPct val="0"/>
              </a:spcBef>
            </a:pPr>
          </a:p>
        </p:txBody>
      </p:sp>
      <p:sp>
        <p:nvSpPr>
          <p:cNvPr name="Freeform 5" id="5"/>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3"/>
            <a:stretch>
              <a:fillRect l="0" t="0" r="0" b="0"/>
            </a:stretch>
          </a:blipFill>
        </p:spPr>
      </p:sp>
      <p:sp>
        <p:nvSpPr>
          <p:cNvPr name="Freeform 6" id="6"/>
          <p:cNvSpPr/>
          <p:nvPr/>
        </p:nvSpPr>
        <p:spPr>
          <a:xfrm flipH="true" flipV="true" rot="0">
            <a:off x="-2059222"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350699"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216449" y="2446827"/>
            <a:ext cx="8220143" cy="4389150"/>
          </a:xfrm>
          <a:custGeom>
            <a:avLst/>
            <a:gdLst/>
            <a:ahLst/>
            <a:cxnLst/>
            <a:rect r="r" b="b" t="t" l="l"/>
            <a:pathLst>
              <a:path h="4389150" w="8220143">
                <a:moveTo>
                  <a:pt x="0" y="0"/>
                </a:moveTo>
                <a:lnTo>
                  <a:pt x="8220143" y="0"/>
                </a:lnTo>
                <a:lnTo>
                  <a:pt x="8220143" y="4389151"/>
                </a:lnTo>
                <a:lnTo>
                  <a:pt x="0" y="4389151"/>
                </a:lnTo>
                <a:lnTo>
                  <a:pt x="0" y="0"/>
                </a:lnTo>
                <a:close/>
              </a:path>
            </a:pathLst>
          </a:custGeom>
          <a:blipFill>
            <a:blip r:embed="rId2"/>
            <a:stretch>
              <a:fillRect l="0" t="0" r="0" b="0"/>
            </a:stretch>
          </a:blipFill>
        </p:spPr>
      </p:sp>
      <p:sp>
        <p:nvSpPr>
          <p:cNvPr name="Freeform 3" id="3"/>
          <p:cNvSpPr/>
          <p:nvPr/>
        </p:nvSpPr>
        <p:spPr>
          <a:xfrm flipH="false" flipV="false" rot="0">
            <a:off x="8989384" y="2215263"/>
            <a:ext cx="9004196" cy="5856474"/>
          </a:xfrm>
          <a:custGeom>
            <a:avLst/>
            <a:gdLst/>
            <a:ahLst/>
            <a:cxnLst/>
            <a:rect r="r" b="b" t="t" l="l"/>
            <a:pathLst>
              <a:path h="5856474" w="9004196">
                <a:moveTo>
                  <a:pt x="0" y="0"/>
                </a:moveTo>
                <a:lnTo>
                  <a:pt x="9004196" y="0"/>
                </a:lnTo>
                <a:lnTo>
                  <a:pt x="9004196" y="5856474"/>
                </a:lnTo>
                <a:lnTo>
                  <a:pt x="0" y="5856474"/>
                </a:lnTo>
                <a:lnTo>
                  <a:pt x="0" y="0"/>
                </a:lnTo>
                <a:close/>
              </a:path>
            </a:pathLst>
          </a:custGeom>
          <a:blipFill>
            <a:blip r:embed="rId3"/>
            <a:stretch>
              <a:fillRect l="0" t="0" r="0" b="0"/>
            </a:stretch>
          </a:blipFill>
        </p:spPr>
      </p:sp>
      <p:sp>
        <p:nvSpPr>
          <p:cNvPr name="Freeform 4" id="4"/>
          <p:cNvSpPr/>
          <p:nvPr/>
        </p:nvSpPr>
        <p:spPr>
          <a:xfrm flipH="false" flipV="false" rot="0">
            <a:off x="604253" y="8843262"/>
            <a:ext cx="10882632" cy="839610"/>
          </a:xfrm>
          <a:custGeom>
            <a:avLst/>
            <a:gdLst/>
            <a:ahLst/>
            <a:cxnLst/>
            <a:rect r="r" b="b" t="t" l="l"/>
            <a:pathLst>
              <a:path h="839610" w="10882632">
                <a:moveTo>
                  <a:pt x="0" y="0"/>
                </a:moveTo>
                <a:lnTo>
                  <a:pt x="10882631" y="0"/>
                </a:lnTo>
                <a:lnTo>
                  <a:pt x="10882631" y="839610"/>
                </a:lnTo>
                <a:lnTo>
                  <a:pt x="0" y="839610"/>
                </a:lnTo>
                <a:lnTo>
                  <a:pt x="0" y="0"/>
                </a:lnTo>
                <a:close/>
              </a:path>
            </a:pathLst>
          </a:custGeom>
          <a:blipFill>
            <a:blip r:embed="rId4"/>
            <a:stretch>
              <a:fillRect l="0" t="0" r="0" b="0"/>
            </a:stretch>
          </a:blipFill>
        </p:spPr>
      </p:sp>
      <p:sp>
        <p:nvSpPr>
          <p:cNvPr name="TextBox 5" id="5"/>
          <p:cNvSpPr txBox="true"/>
          <p:nvPr/>
        </p:nvSpPr>
        <p:spPr>
          <a:xfrm rot="0">
            <a:off x="1871641" y="605518"/>
            <a:ext cx="15387659" cy="1072325"/>
          </a:xfrm>
          <a:prstGeom prst="rect">
            <a:avLst/>
          </a:prstGeom>
        </p:spPr>
        <p:txBody>
          <a:bodyPr anchor="t" rtlCol="false" tIns="0" lIns="0" bIns="0" rIns="0">
            <a:spAutoFit/>
          </a:bodyPr>
          <a:lstStyle/>
          <a:p>
            <a:pPr algn="ctr">
              <a:lnSpc>
                <a:spcPts val="4719"/>
              </a:lnSpc>
            </a:pPr>
            <a:r>
              <a:rPr lang="en-US" sz="3629">
                <a:solidFill>
                  <a:srgbClr val="000000"/>
                </a:solidFill>
                <a:latin typeface="Open Sauce Bold"/>
              </a:rPr>
              <a:t>Previous Purchases VS Frequency of Purchases</a:t>
            </a:r>
          </a:p>
          <a:p>
            <a:pPr algn="ctr">
              <a:lnSpc>
                <a:spcPts val="3899"/>
              </a:lnSpc>
              <a:spcBef>
                <a:spcPct val="0"/>
              </a:spcBef>
            </a:pPr>
          </a:p>
        </p:txBody>
      </p:sp>
      <p:sp>
        <p:nvSpPr>
          <p:cNvPr name="TextBox 6" id="6"/>
          <p:cNvSpPr txBox="true"/>
          <p:nvPr/>
        </p:nvSpPr>
        <p:spPr>
          <a:xfrm rot="0">
            <a:off x="1028700" y="1649267"/>
            <a:ext cx="6955780" cy="797560"/>
          </a:xfrm>
          <a:prstGeom prst="rect">
            <a:avLst/>
          </a:prstGeom>
        </p:spPr>
        <p:txBody>
          <a:bodyPr anchor="t" rtlCol="false" tIns="0" lIns="0" bIns="0" rIns="0">
            <a:spAutoFit/>
          </a:bodyPr>
          <a:lstStyle/>
          <a:p>
            <a:pPr algn="ctr">
              <a:lnSpc>
                <a:spcPts val="3509"/>
              </a:lnSpc>
            </a:pPr>
            <a:r>
              <a:rPr lang="en-US" sz="2699">
                <a:solidFill>
                  <a:srgbClr val="000000"/>
                </a:solidFill>
                <a:latin typeface="Open Sauce Bold"/>
              </a:rPr>
              <a:t>Method 1: Descriptive statistical analysis</a:t>
            </a:r>
          </a:p>
          <a:p>
            <a:pPr algn="ctr">
              <a:lnSpc>
                <a:spcPts val="2859"/>
              </a:lnSpc>
              <a:spcBef>
                <a:spcPct val="0"/>
              </a:spcBef>
            </a:pPr>
          </a:p>
        </p:txBody>
      </p:sp>
      <p:sp>
        <p:nvSpPr>
          <p:cNvPr name="TextBox 7" id="7"/>
          <p:cNvSpPr txBox="true"/>
          <p:nvPr/>
        </p:nvSpPr>
        <p:spPr>
          <a:xfrm rot="0">
            <a:off x="11067986" y="1649267"/>
            <a:ext cx="4335363" cy="797560"/>
          </a:xfrm>
          <a:prstGeom prst="rect">
            <a:avLst/>
          </a:prstGeom>
        </p:spPr>
        <p:txBody>
          <a:bodyPr anchor="t" rtlCol="false" tIns="0" lIns="0" bIns="0" rIns="0">
            <a:spAutoFit/>
          </a:bodyPr>
          <a:lstStyle/>
          <a:p>
            <a:pPr algn="ctr">
              <a:lnSpc>
                <a:spcPts val="3509"/>
              </a:lnSpc>
            </a:pPr>
            <a:r>
              <a:rPr lang="en-US" sz="2699">
                <a:solidFill>
                  <a:srgbClr val="000000"/>
                </a:solidFill>
                <a:latin typeface="Open Sauce Bold"/>
              </a:rPr>
              <a:t>Method 2: Visual analysis</a:t>
            </a:r>
          </a:p>
          <a:p>
            <a:pPr algn="ctr">
              <a:lnSpc>
                <a:spcPts val="2859"/>
              </a:lnSpc>
              <a:spcBef>
                <a:spcPct val="0"/>
              </a:spcBef>
            </a:pPr>
          </a:p>
        </p:txBody>
      </p:sp>
      <p:sp>
        <p:nvSpPr>
          <p:cNvPr name="TextBox 8" id="8"/>
          <p:cNvSpPr txBox="true"/>
          <p:nvPr/>
        </p:nvSpPr>
        <p:spPr>
          <a:xfrm rot="0">
            <a:off x="604253" y="8043162"/>
            <a:ext cx="5540907" cy="43243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Open Sauce Bold"/>
              </a:rPr>
              <a:t>Method 3: Chi-squared Test</a:t>
            </a:r>
          </a:p>
        </p:txBody>
      </p:sp>
      <p:sp>
        <p:nvSpPr>
          <p:cNvPr name="Freeform 9" id="9"/>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5"/>
            <a:stretch>
              <a:fillRect l="0" t="0" r="0" b="0"/>
            </a:stretch>
          </a:blipFill>
        </p:spPr>
      </p:sp>
      <p:sp>
        <p:nvSpPr>
          <p:cNvPr name="Freeform 10" id="10"/>
          <p:cNvSpPr/>
          <p:nvPr/>
        </p:nvSpPr>
        <p:spPr>
          <a:xfrm flipH="true" flipV="true" rot="0">
            <a:off x="-2059222"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322124"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TextBox 2" id="2"/>
          <p:cNvSpPr txBox="true"/>
          <p:nvPr/>
        </p:nvSpPr>
        <p:spPr>
          <a:xfrm rot="0">
            <a:off x="1871641" y="605518"/>
            <a:ext cx="15387659" cy="1072325"/>
          </a:xfrm>
          <a:prstGeom prst="rect">
            <a:avLst/>
          </a:prstGeom>
        </p:spPr>
        <p:txBody>
          <a:bodyPr anchor="t" rtlCol="false" tIns="0" lIns="0" bIns="0" rIns="0">
            <a:spAutoFit/>
          </a:bodyPr>
          <a:lstStyle/>
          <a:p>
            <a:pPr algn="ctr">
              <a:lnSpc>
                <a:spcPts val="4719"/>
              </a:lnSpc>
            </a:pPr>
            <a:r>
              <a:rPr lang="en-US" sz="3629">
                <a:solidFill>
                  <a:srgbClr val="000000"/>
                </a:solidFill>
                <a:latin typeface="Open Sauce Bold"/>
              </a:rPr>
              <a:t>Previous Purchases VS Frequency of Purchases</a:t>
            </a:r>
          </a:p>
          <a:p>
            <a:pPr algn="ctr">
              <a:lnSpc>
                <a:spcPts val="3899"/>
              </a:lnSpc>
              <a:spcBef>
                <a:spcPct val="0"/>
              </a:spcBef>
            </a:pPr>
          </a:p>
        </p:txBody>
      </p:sp>
      <p:sp>
        <p:nvSpPr>
          <p:cNvPr name="TextBox 3" id="3"/>
          <p:cNvSpPr txBox="true"/>
          <p:nvPr/>
        </p:nvSpPr>
        <p:spPr>
          <a:xfrm rot="0">
            <a:off x="4027938" y="3090486"/>
            <a:ext cx="10232125" cy="4036061"/>
          </a:xfrm>
          <a:prstGeom prst="rect">
            <a:avLst/>
          </a:prstGeom>
        </p:spPr>
        <p:txBody>
          <a:bodyPr anchor="t" rtlCol="false" tIns="0" lIns="0" bIns="0" rIns="0">
            <a:spAutoFit/>
          </a:bodyPr>
          <a:lstStyle/>
          <a:p>
            <a:pPr algn="ctr">
              <a:lnSpc>
                <a:spcPts val="5459"/>
              </a:lnSpc>
            </a:pPr>
            <a:r>
              <a:rPr lang="en-US" sz="4199">
                <a:solidFill>
                  <a:srgbClr val="0053BC"/>
                </a:solidFill>
                <a:latin typeface="Open Sauce Bold"/>
              </a:rPr>
              <a:t>Conclusion: no significant statistical relationship!</a:t>
            </a:r>
          </a:p>
          <a:p>
            <a:pPr algn="ctr">
              <a:lnSpc>
                <a:spcPts val="5459"/>
              </a:lnSpc>
            </a:pPr>
            <a:r>
              <a:rPr lang="en-US" sz="4199">
                <a:solidFill>
                  <a:srgbClr val="0053BC"/>
                </a:solidFill>
                <a:latin typeface="Open Sauce Bold"/>
              </a:rPr>
              <a:t>So what does this suggest to our question? Did we expect this?</a:t>
            </a:r>
          </a:p>
          <a:p>
            <a:pPr algn="ctr">
              <a:lnSpc>
                <a:spcPts val="5459"/>
              </a:lnSpc>
            </a:pPr>
          </a:p>
          <a:p>
            <a:pPr algn="ctr">
              <a:lnSpc>
                <a:spcPts val="4809"/>
              </a:lnSpc>
              <a:spcBef>
                <a:spcPct val="0"/>
              </a:spcBef>
            </a:pPr>
          </a:p>
        </p:txBody>
      </p:sp>
      <p:sp>
        <p:nvSpPr>
          <p:cNvPr name="Freeform 4" id="4"/>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2"/>
            <a:stretch>
              <a:fillRect l="0" t="0" r="0" b="0"/>
            </a:stretch>
          </a:blipFill>
        </p:spPr>
      </p:sp>
      <p:sp>
        <p:nvSpPr>
          <p:cNvPr name="Freeform 5" id="5"/>
          <p:cNvSpPr/>
          <p:nvPr/>
        </p:nvSpPr>
        <p:spPr>
          <a:xfrm flipH="true" flipV="true" rot="0">
            <a:off x="-2097322" y="-51607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322124" y="7783469"/>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grpSp>
        <p:nvGrpSpPr>
          <p:cNvPr name="Group 2" id="2"/>
          <p:cNvGrpSpPr/>
          <p:nvPr/>
        </p:nvGrpSpPr>
        <p:grpSpPr>
          <a:xfrm rot="0">
            <a:off x="11247646" y="-211661"/>
            <a:ext cx="9001083" cy="1979535"/>
            <a:chOff x="0" y="0"/>
            <a:chExt cx="952122" cy="209392"/>
          </a:xfrm>
        </p:grpSpPr>
        <p:sp>
          <p:nvSpPr>
            <p:cNvPr name="Freeform 3" id="3"/>
            <p:cNvSpPr/>
            <p:nvPr/>
          </p:nvSpPr>
          <p:spPr>
            <a:xfrm flipH="false" flipV="false" rot="0">
              <a:off x="0" y="0"/>
              <a:ext cx="952122" cy="209392"/>
            </a:xfrm>
            <a:custGeom>
              <a:avLst/>
              <a:gdLst/>
              <a:ahLst/>
              <a:cxnLst/>
              <a:rect r="r" b="b" t="t" l="l"/>
              <a:pathLst>
                <a:path h="209392" w="952122">
                  <a:moveTo>
                    <a:pt x="203200" y="0"/>
                  </a:moveTo>
                  <a:lnTo>
                    <a:pt x="952122" y="0"/>
                  </a:lnTo>
                  <a:lnTo>
                    <a:pt x="748922" y="209392"/>
                  </a:lnTo>
                  <a:lnTo>
                    <a:pt x="0" y="209392"/>
                  </a:lnTo>
                  <a:lnTo>
                    <a:pt x="203200" y="0"/>
                  </a:lnTo>
                  <a:close/>
                </a:path>
              </a:pathLst>
            </a:custGeom>
            <a:solidFill>
              <a:srgbClr val="AD9E64"/>
            </a:solidFill>
          </p:spPr>
        </p:sp>
        <p:sp>
          <p:nvSpPr>
            <p:cNvPr name="TextBox 4" id="4"/>
            <p:cNvSpPr txBox="true"/>
            <p:nvPr/>
          </p:nvSpPr>
          <p:spPr>
            <a:xfrm>
              <a:off x="101600" y="-19050"/>
              <a:ext cx="748922" cy="228442"/>
            </a:xfrm>
            <a:prstGeom prst="rect">
              <a:avLst/>
            </a:prstGeom>
          </p:spPr>
          <p:txBody>
            <a:bodyPr anchor="ctr" rtlCol="false" tIns="50800" lIns="50800" bIns="50800" rIns="50800"/>
            <a:lstStyle/>
            <a:p>
              <a:pPr algn="ctr">
                <a:lnSpc>
                  <a:spcPts val="2225"/>
                </a:lnSpc>
              </a:pPr>
            </a:p>
          </p:txBody>
        </p:sp>
      </p:grpSp>
      <p:grpSp>
        <p:nvGrpSpPr>
          <p:cNvPr name="Group 5" id="5"/>
          <p:cNvGrpSpPr/>
          <p:nvPr/>
        </p:nvGrpSpPr>
        <p:grpSpPr>
          <a:xfrm rot="0">
            <a:off x="0" y="671555"/>
            <a:ext cx="13268961" cy="2125020"/>
            <a:chOff x="0" y="0"/>
            <a:chExt cx="1306916" cy="209302"/>
          </a:xfrm>
        </p:grpSpPr>
        <p:sp>
          <p:nvSpPr>
            <p:cNvPr name="Freeform 6" id="6"/>
            <p:cNvSpPr/>
            <p:nvPr/>
          </p:nvSpPr>
          <p:spPr>
            <a:xfrm flipH="false" flipV="false" rot="0">
              <a:off x="0" y="0"/>
              <a:ext cx="1306916" cy="209302"/>
            </a:xfrm>
            <a:custGeom>
              <a:avLst/>
              <a:gdLst/>
              <a:ahLst/>
              <a:cxnLst/>
              <a:rect r="r" b="b" t="t" l="l"/>
              <a:pathLst>
                <a:path h="209302" w="1306916">
                  <a:moveTo>
                    <a:pt x="203200" y="0"/>
                  </a:moveTo>
                  <a:lnTo>
                    <a:pt x="1306916" y="0"/>
                  </a:lnTo>
                  <a:lnTo>
                    <a:pt x="1103716" y="209302"/>
                  </a:lnTo>
                  <a:lnTo>
                    <a:pt x="0" y="209302"/>
                  </a:lnTo>
                  <a:lnTo>
                    <a:pt x="203200" y="0"/>
                  </a:lnTo>
                  <a:close/>
                </a:path>
              </a:pathLst>
            </a:custGeom>
            <a:solidFill>
              <a:srgbClr val="07345A"/>
            </a:solidFill>
          </p:spPr>
        </p:sp>
        <p:sp>
          <p:nvSpPr>
            <p:cNvPr name="TextBox 7" id="7"/>
            <p:cNvSpPr txBox="true"/>
            <p:nvPr/>
          </p:nvSpPr>
          <p:spPr>
            <a:xfrm>
              <a:off x="101600" y="-19050"/>
              <a:ext cx="1103716" cy="228352"/>
            </a:xfrm>
            <a:prstGeom prst="rect">
              <a:avLst/>
            </a:prstGeom>
          </p:spPr>
          <p:txBody>
            <a:bodyPr anchor="ctr" rtlCol="false" tIns="50800" lIns="50800" bIns="50800" rIns="50800"/>
            <a:lstStyle/>
            <a:p>
              <a:pPr algn="ctr">
                <a:lnSpc>
                  <a:spcPts val="2225"/>
                </a:lnSpc>
              </a:pPr>
            </a:p>
          </p:txBody>
        </p:sp>
      </p:grpSp>
      <p:grpSp>
        <p:nvGrpSpPr>
          <p:cNvPr name="Group 8" id="8"/>
          <p:cNvGrpSpPr/>
          <p:nvPr/>
        </p:nvGrpSpPr>
        <p:grpSpPr>
          <a:xfrm rot="0">
            <a:off x="12344860" y="671555"/>
            <a:ext cx="7339541" cy="918353"/>
            <a:chOff x="0" y="0"/>
            <a:chExt cx="1672757" cy="209302"/>
          </a:xfrm>
        </p:grpSpPr>
        <p:sp>
          <p:nvSpPr>
            <p:cNvPr name="Freeform 9" id="9"/>
            <p:cNvSpPr/>
            <p:nvPr/>
          </p:nvSpPr>
          <p:spPr>
            <a:xfrm flipH="false" flipV="false" rot="0">
              <a:off x="0" y="0"/>
              <a:ext cx="1672758" cy="209302"/>
            </a:xfrm>
            <a:custGeom>
              <a:avLst/>
              <a:gdLst/>
              <a:ahLst/>
              <a:cxnLst/>
              <a:rect r="r" b="b" t="t" l="l"/>
              <a:pathLst>
                <a:path h="209302" w="1672758">
                  <a:moveTo>
                    <a:pt x="203200" y="0"/>
                  </a:moveTo>
                  <a:lnTo>
                    <a:pt x="1672758" y="0"/>
                  </a:lnTo>
                  <a:lnTo>
                    <a:pt x="1469557" y="209302"/>
                  </a:lnTo>
                  <a:lnTo>
                    <a:pt x="0" y="209302"/>
                  </a:lnTo>
                  <a:lnTo>
                    <a:pt x="203200" y="0"/>
                  </a:lnTo>
                  <a:close/>
                </a:path>
              </a:pathLst>
            </a:custGeom>
            <a:solidFill>
              <a:srgbClr val="FFFFFF"/>
            </a:solidFill>
          </p:spPr>
        </p:sp>
        <p:sp>
          <p:nvSpPr>
            <p:cNvPr name="TextBox 10" id="10"/>
            <p:cNvSpPr txBox="true"/>
            <p:nvPr/>
          </p:nvSpPr>
          <p:spPr>
            <a:xfrm>
              <a:off x="101600" y="-19050"/>
              <a:ext cx="1469557" cy="228352"/>
            </a:xfrm>
            <a:prstGeom prst="rect">
              <a:avLst/>
            </a:prstGeom>
          </p:spPr>
          <p:txBody>
            <a:bodyPr anchor="ctr" rtlCol="false" tIns="50800" lIns="50800" bIns="50800" rIns="50800"/>
            <a:lstStyle/>
            <a:p>
              <a:pPr algn="ctr">
                <a:lnSpc>
                  <a:spcPts val="2225"/>
                </a:lnSpc>
              </a:pPr>
            </a:p>
          </p:txBody>
        </p:sp>
      </p:grpSp>
      <p:grpSp>
        <p:nvGrpSpPr>
          <p:cNvPr name="Group 11" id="11"/>
          <p:cNvGrpSpPr/>
          <p:nvPr/>
        </p:nvGrpSpPr>
        <p:grpSpPr>
          <a:xfrm rot="0">
            <a:off x="-202342" y="9986576"/>
            <a:ext cx="18692683" cy="657997"/>
            <a:chOff x="0" y="0"/>
            <a:chExt cx="4923176" cy="173300"/>
          </a:xfrm>
        </p:grpSpPr>
        <p:sp>
          <p:nvSpPr>
            <p:cNvPr name="Freeform 12" id="12"/>
            <p:cNvSpPr/>
            <p:nvPr/>
          </p:nvSpPr>
          <p:spPr>
            <a:xfrm flipH="false" flipV="false" rot="0">
              <a:off x="0" y="0"/>
              <a:ext cx="4923176" cy="173300"/>
            </a:xfrm>
            <a:custGeom>
              <a:avLst/>
              <a:gdLst/>
              <a:ahLst/>
              <a:cxnLst/>
              <a:rect r="r" b="b" t="t" l="l"/>
              <a:pathLst>
                <a:path h="173300" w="4923176">
                  <a:moveTo>
                    <a:pt x="0" y="0"/>
                  </a:moveTo>
                  <a:lnTo>
                    <a:pt x="4923176" y="0"/>
                  </a:lnTo>
                  <a:lnTo>
                    <a:pt x="4923176" y="173300"/>
                  </a:lnTo>
                  <a:lnTo>
                    <a:pt x="0" y="173300"/>
                  </a:lnTo>
                  <a:close/>
                </a:path>
              </a:pathLst>
            </a:custGeom>
            <a:solidFill>
              <a:srgbClr val="07345A"/>
            </a:solidFill>
          </p:spPr>
        </p:sp>
        <p:sp>
          <p:nvSpPr>
            <p:cNvPr name="TextBox 13" id="13"/>
            <p:cNvSpPr txBox="true"/>
            <p:nvPr/>
          </p:nvSpPr>
          <p:spPr>
            <a:xfrm>
              <a:off x="0" y="-19050"/>
              <a:ext cx="4923176" cy="192350"/>
            </a:xfrm>
            <a:prstGeom prst="rect">
              <a:avLst/>
            </a:prstGeom>
          </p:spPr>
          <p:txBody>
            <a:bodyPr anchor="ctr" rtlCol="false" tIns="50800" lIns="50800" bIns="50800" rIns="50800"/>
            <a:lstStyle/>
            <a:p>
              <a:pPr algn="ctr">
                <a:lnSpc>
                  <a:spcPts val="2225"/>
                </a:lnSpc>
              </a:pPr>
            </a:p>
          </p:txBody>
        </p:sp>
      </p:grpSp>
      <p:grpSp>
        <p:nvGrpSpPr>
          <p:cNvPr name="Group 14" id="14"/>
          <p:cNvGrpSpPr/>
          <p:nvPr/>
        </p:nvGrpSpPr>
        <p:grpSpPr>
          <a:xfrm rot="0">
            <a:off x="1028700" y="4097602"/>
            <a:ext cx="4551084" cy="1378435"/>
            <a:chOff x="0" y="0"/>
            <a:chExt cx="2306189" cy="698500"/>
          </a:xfrm>
        </p:grpSpPr>
        <p:sp>
          <p:nvSpPr>
            <p:cNvPr name="Freeform 15" id="15"/>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16" id="16"/>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17" id="17"/>
          <p:cNvGrpSpPr/>
          <p:nvPr/>
        </p:nvGrpSpPr>
        <p:grpSpPr>
          <a:xfrm rot="0">
            <a:off x="1251122" y="4161040"/>
            <a:ext cx="4106240" cy="1251557"/>
            <a:chOff x="0" y="0"/>
            <a:chExt cx="2291712" cy="698500"/>
          </a:xfrm>
        </p:grpSpPr>
        <p:sp>
          <p:nvSpPr>
            <p:cNvPr name="Freeform 18" id="18"/>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19" id="19"/>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20" id="20"/>
          <p:cNvSpPr txBox="true"/>
          <p:nvPr/>
        </p:nvSpPr>
        <p:spPr>
          <a:xfrm rot="0">
            <a:off x="1473996" y="4514150"/>
            <a:ext cx="3696731" cy="682928"/>
          </a:xfrm>
          <a:prstGeom prst="rect">
            <a:avLst/>
          </a:prstGeom>
        </p:spPr>
        <p:txBody>
          <a:bodyPr anchor="t" rtlCol="false" tIns="0" lIns="0" bIns="0" rIns="0">
            <a:spAutoFit/>
          </a:bodyPr>
          <a:lstStyle/>
          <a:p>
            <a:pPr algn="ctr">
              <a:lnSpc>
                <a:spcPts val="2668"/>
              </a:lnSpc>
            </a:pPr>
            <a:r>
              <a:rPr lang="en-US" sz="2517" spc="25">
                <a:solidFill>
                  <a:srgbClr val="000000"/>
                </a:solidFill>
                <a:latin typeface="Roboto"/>
              </a:rPr>
              <a:t>CONSUMER INSIGHTS USING SYNTHETIC DATA</a:t>
            </a:r>
          </a:p>
        </p:txBody>
      </p:sp>
      <p:grpSp>
        <p:nvGrpSpPr>
          <p:cNvPr name="Group 21" id="21"/>
          <p:cNvGrpSpPr/>
          <p:nvPr/>
        </p:nvGrpSpPr>
        <p:grpSpPr>
          <a:xfrm rot="0">
            <a:off x="6868458" y="4097602"/>
            <a:ext cx="4551084" cy="1378435"/>
            <a:chOff x="0" y="0"/>
            <a:chExt cx="2306189" cy="698500"/>
          </a:xfrm>
        </p:grpSpPr>
        <p:sp>
          <p:nvSpPr>
            <p:cNvPr name="Freeform 22" id="22"/>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23" id="23"/>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24" id="24"/>
          <p:cNvGrpSpPr/>
          <p:nvPr/>
        </p:nvGrpSpPr>
        <p:grpSpPr>
          <a:xfrm rot="0">
            <a:off x="7090880" y="4161040"/>
            <a:ext cx="4106240" cy="1251557"/>
            <a:chOff x="0" y="0"/>
            <a:chExt cx="2291712" cy="698500"/>
          </a:xfrm>
        </p:grpSpPr>
        <p:sp>
          <p:nvSpPr>
            <p:cNvPr name="Freeform 25" id="25"/>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26" id="26"/>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27" id="27"/>
          <p:cNvSpPr txBox="true"/>
          <p:nvPr/>
        </p:nvSpPr>
        <p:spPr>
          <a:xfrm rot="0">
            <a:off x="7077910" y="4408613"/>
            <a:ext cx="4119210" cy="784987"/>
          </a:xfrm>
          <a:prstGeom prst="rect">
            <a:avLst/>
          </a:prstGeom>
        </p:spPr>
        <p:txBody>
          <a:bodyPr anchor="t" rtlCol="false" tIns="0" lIns="0" bIns="0" rIns="0">
            <a:spAutoFit/>
          </a:bodyPr>
          <a:lstStyle/>
          <a:p>
            <a:pPr algn="ctr">
              <a:lnSpc>
                <a:spcPts val="3073"/>
              </a:lnSpc>
            </a:pPr>
            <a:r>
              <a:rPr lang="en-US" sz="2899" spc="28">
                <a:solidFill>
                  <a:srgbClr val="000000"/>
                </a:solidFill>
                <a:latin typeface="Roboto"/>
              </a:rPr>
              <a:t>LIMITED DEMOGRAPHIC DATA</a:t>
            </a:r>
          </a:p>
        </p:txBody>
      </p:sp>
      <p:grpSp>
        <p:nvGrpSpPr>
          <p:cNvPr name="Group 28" id="28"/>
          <p:cNvGrpSpPr/>
          <p:nvPr/>
        </p:nvGrpSpPr>
        <p:grpSpPr>
          <a:xfrm rot="0">
            <a:off x="12708216" y="4097602"/>
            <a:ext cx="4551084" cy="1378435"/>
            <a:chOff x="0" y="0"/>
            <a:chExt cx="2306189" cy="698500"/>
          </a:xfrm>
        </p:grpSpPr>
        <p:sp>
          <p:nvSpPr>
            <p:cNvPr name="Freeform 29" id="29"/>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30" id="30"/>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31" id="31"/>
          <p:cNvGrpSpPr/>
          <p:nvPr/>
        </p:nvGrpSpPr>
        <p:grpSpPr>
          <a:xfrm rot="0">
            <a:off x="12930638" y="4161040"/>
            <a:ext cx="4106240" cy="1251557"/>
            <a:chOff x="0" y="0"/>
            <a:chExt cx="2291712" cy="698500"/>
          </a:xfrm>
        </p:grpSpPr>
        <p:sp>
          <p:nvSpPr>
            <p:cNvPr name="Freeform 32" id="32"/>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33" id="33"/>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34" id="34"/>
          <p:cNvSpPr txBox="true"/>
          <p:nvPr/>
        </p:nvSpPr>
        <p:spPr>
          <a:xfrm rot="0">
            <a:off x="12917668" y="3988624"/>
            <a:ext cx="4132180" cy="1624964"/>
          </a:xfrm>
          <a:prstGeom prst="rect">
            <a:avLst/>
          </a:prstGeom>
        </p:spPr>
        <p:txBody>
          <a:bodyPr anchor="t" rtlCol="false" tIns="0" lIns="0" bIns="0" rIns="0">
            <a:spAutoFit/>
          </a:bodyPr>
          <a:lstStyle/>
          <a:p>
            <a:pPr algn="ctr">
              <a:lnSpc>
                <a:spcPts val="3179"/>
              </a:lnSpc>
            </a:pPr>
          </a:p>
          <a:p>
            <a:pPr algn="ctr">
              <a:lnSpc>
                <a:spcPts val="3179"/>
              </a:lnSpc>
            </a:pPr>
            <a:r>
              <a:rPr lang="en-US" sz="2999" spc="29">
                <a:solidFill>
                  <a:srgbClr val="000000"/>
                </a:solidFill>
                <a:latin typeface="Roboto"/>
              </a:rPr>
              <a:t>REVIEW RATINGS' SUBJECTIVITY</a:t>
            </a:r>
          </a:p>
          <a:p>
            <a:pPr algn="ctr">
              <a:lnSpc>
                <a:spcPts val="3179"/>
              </a:lnSpc>
            </a:pPr>
          </a:p>
        </p:txBody>
      </p:sp>
      <p:grpSp>
        <p:nvGrpSpPr>
          <p:cNvPr name="Group 35" id="35"/>
          <p:cNvGrpSpPr/>
          <p:nvPr/>
        </p:nvGrpSpPr>
        <p:grpSpPr>
          <a:xfrm rot="0">
            <a:off x="1028700" y="6690491"/>
            <a:ext cx="4553883" cy="1379283"/>
            <a:chOff x="0" y="0"/>
            <a:chExt cx="2306189" cy="698500"/>
          </a:xfrm>
        </p:grpSpPr>
        <p:sp>
          <p:nvSpPr>
            <p:cNvPr name="Freeform 36" id="36"/>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37" id="37"/>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38" id="38"/>
          <p:cNvGrpSpPr/>
          <p:nvPr/>
        </p:nvGrpSpPr>
        <p:grpSpPr>
          <a:xfrm rot="0">
            <a:off x="1251122" y="6754777"/>
            <a:ext cx="4106240" cy="1251557"/>
            <a:chOff x="0" y="0"/>
            <a:chExt cx="2291712" cy="698500"/>
          </a:xfrm>
        </p:grpSpPr>
        <p:sp>
          <p:nvSpPr>
            <p:cNvPr name="Freeform 39" id="39"/>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40" id="40"/>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41" id="41"/>
          <p:cNvSpPr txBox="true"/>
          <p:nvPr/>
        </p:nvSpPr>
        <p:spPr>
          <a:xfrm rot="0">
            <a:off x="1473996" y="6914981"/>
            <a:ext cx="3660492" cy="1091354"/>
          </a:xfrm>
          <a:prstGeom prst="rect">
            <a:avLst/>
          </a:prstGeom>
        </p:spPr>
        <p:txBody>
          <a:bodyPr anchor="t" rtlCol="false" tIns="0" lIns="0" bIns="0" rIns="0">
            <a:spAutoFit/>
          </a:bodyPr>
          <a:lstStyle/>
          <a:p>
            <a:pPr algn="ctr">
              <a:lnSpc>
                <a:spcPts val="2816"/>
              </a:lnSpc>
            </a:pPr>
            <a:r>
              <a:rPr lang="en-US" sz="2657" spc="26">
                <a:solidFill>
                  <a:srgbClr val="000000"/>
                </a:solidFill>
                <a:latin typeface="Roboto"/>
              </a:rPr>
              <a:t>NO INFORMATION ON PROMOTIONAL ACTIVITIES</a:t>
            </a:r>
          </a:p>
        </p:txBody>
      </p:sp>
      <p:grpSp>
        <p:nvGrpSpPr>
          <p:cNvPr name="Group 42" id="42"/>
          <p:cNvGrpSpPr/>
          <p:nvPr/>
        </p:nvGrpSpPr>
        <p:grpSpPr>
          <a:xfrm rot="0">
            <a:off x="6868458" y="6691339"/>
            <a:ext cx="4551084" cy="1378435"/>
            <a:chOff x="0" y="0"/>
            <a:chExt cx="2306189" cy="698500"/>
          </a:xfrm>
        </p:grpSpPr>
        <p:sp>
          <p:nvSpPr>
            <p:cNvPr name="Freeform 43" id="43"/>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44" id="44"/>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45" id="45"/>
          <p:cNvGrpSpPr/>
          <p:nvPr/>
        </p:nvGrpSpPr>
        <p:grpSpPr>
          <a:xfrm rot="0">
            <a:off x="7090880" y="6754777"/>
            <a:ext cx="4106240" cy="1251557"/>
            <a:chOff x="0" y="0"/>
            <a:chExt cx="2291712" cy="698500"/>
          </a:xfrm>
        </p:grpSpPr>
        <p:sp>
          <p:nvSpPr>
            <p:cNvPr name="Freeform 46" id="46"/>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47" id="47"/>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48" id="48"/>
          <p:cNvSpPr txBox="true"/>
          <p:nvPr/>
        </p:nvSpPr>
        <p:spPr>
          <a:xfrm rot="0">
            <a:off x="7115466" y="7017527"/>
            <a:ext cx="4132180" cy="1145159"/>
          </a:xfrm>
          <a:prstGeom prst="rect">
            <a:avLst/>
          </a:prstGeom>
        </p:spPr>
        <p:txBody>
          <a:bodyPr anchor="t" rtlCol="false" tIns="0" lIns="0" bIns="0" rIns="0">
            <a:spAutoFit/>
          </a:bodyPr>
          <a:lstStyle/>
          <a:p>
            <a:pPr algn="ctr">
              <a:lnSpc>
                <a:spcPts val="2967"/>
              </a:lnSpc>
            </a:pPr>
            <a:r>
              <a:rPr lang="en-US" sz="2799" spc="27">
                <a:solidFill>
                  <a:srgbClr val="000000"/>
                </a:solidFill>
                <a:latin typeface="Roboto"/>
              </a:rPr>
              <a:t>LACK OF REAL-WORLD</a:t>
            </a:r>
            <a:r>
              <a:rPr lang="en-US" sz="2799" spc="27">
                <a:solidFill>
                  <a:srgbClr val="000000"/>
                </a:solidFill>
                <a:latin typeface="Roboto"/>
              </a:rPr>
              <a:t> </a:t>
            </a:r>
          </a:p>
          <a:p>
            <a:pPr algn="ctr">
              <a:lnSpc>
                <a:spcPts val="2967"/>
              </a:lnSpc>
            </a:pPr>
            <a:r>
              <a:rPr lang="en-US" sz="2799" spc="27">
                <a:solidFill>
                  <a:srgbClr val="000000"/>
                </a:solidFill>
                <a:latin typeface="Roboto"/>
              </a:rPr>
              <a:t> Data Authenticity</a:t>
            </a:r>
          </a:p>
          <a:p>
            <a:pPr algn="ctr">
              <a:lnSpc>
                <a:spcPts val="2967"/>
              </a:lnSpc>
            </a:pPr>
          </a:p>
        </p:txBody>
      </p:sp>
      <p:grpSp>
        <p:nvGrpSpPr>
          <p:cNvPr name="Group 49" id="49"/>
          <p:cNvGrpSpPr/>
          <p:nvPr/>
        </p:nvGrpSpPr>
        <p:grpSpPr>
          <a:xfrm rot="0">
            <a:off x="12708216" y="6691339"/>
            <a:ext cx="4551084" cy="1378435"/>
            <a:chOff x="0" y="0"/>
            <a:chExt cx="2306189" cy="698500"/>
          </a:xfrm>
        </p:grpSpPr>
        <p:sp>
          <p:nvSpPr>
            <p:cNvPr name="Freeform 50" id="50"/>
            <p:cNvSpPr/>
            <p:nvPr/>
          </p:nvSpPr>
          <p:spPr>
            <a:xfrm flipH="false" flipV="false" rot="0">
              <a:off x="0" y="0"/>
              <a:ext cx="2306189" cy="698500"/>
            </a:xfrm>
            <a:custGeom>
              <a:avLst/>
              <a:gdLst/>
              <a:ahLst/>
              <a:cxnLst/>
              <a:rect r="r" b="b" t="t" l="l"/>
              <a:pathLst>
                <a:path h="698500" w="2306189">
                  <a:moveTo>
                    <a:pt x="2306189" y="349250"/>
                  </a:moveTo>
                  <a:lnTo>
                    <a:pt x="2102989" y="698500"/>
                  </a:lnTo>
                  <a:lnTo>
                    <a:pt x="203200" y="698500"/>
                  </a:lnTo>
                  <a:lnTo>
                    <a:pt x="0" y="349250"/>
                  </a:lnTo>
                  <a:lnTo>
                    <a:pt x="203200" y="0"/>
                  </a:lnTo>
                  <a:lnTo>
                    <a:pt x="2102989" y="0"/>
                  </a:lnTo>
                  <a:lnTo>
                    <a:pt x="2306189" y="349250"/>
                  </a:lnTo>
                  <a:close/>
                </a:path>
              </a:pathLst>
            </a:custGeom>
            <a:solidFill>
              <a:srgbClr val="07345A"/>
            </a:solidFill>
          </p:spPr>
        </p:sp>
        <p:sp>
          <p:nvSpPr>
            <p:cNvPr name="TextBox 51" id="51"/>
            <p:cNvSpPr txBox="true"/>
            <p:nvPr/>
          </p:nvSpPr>
          <p:spPr>
            <a:xfrm>
              <a:off x="114300" y="-19050"/>
              <a:ext cx="2077589" cy="717550"/>
            </a:xfrm>
            <a:prstGeom prst="rect">
              <a:avLst/>
            </a:prstGeom>
          </p:spPr>
          <p:txBody>
            <a:bodyPr anchor="ctr" rtlCol="false" tIns="50800" lIns="50800" bIns="50800" rIns="50800"/>
            <a:lstStyle/>
            <a:p>
              <a:pPr algn="ctr">
                <a:lnSpc>
                  <a:spcPts val="2225"/>
                </a:lnSpc>
              </a:pPr>
            </a:p>
          </p:txBody>
        </p:sp>
      </p:grpSp>
      <p:grpSp>
        <p:nvGrpSpPr>
          <p:cNvPr name="Group 52" id="52"/>
          <p:cNvGrpSpPr/>
          <p:nvPr/>
        </p:nvGrpSpPr>
        <p:grpSpPr>
          <a:xfrm rot="0">
            <a:off x="12930638" y="6754777"/>
            <a:ext cx="4106240" cy="1251557"/>
            <a:chOff x="0" y="0"/>
            <a:chExt cx="2291712" cy="698500"/>
          </a:xfrm>
        </p:grpSpPr>
        <p:sp>
          <p:nvSpPr>
            <p:cNvPr name="Freeform 53" id="53"/>
            <p:cNvSpPr/>
            <p:nvPr/>
          </p:nvSpPr>
          <p:spPr>
            <a:xfrm flipH="false" flipV="false" rot="0">
              <a:off x="0" y="0"/>
              <a:ext cx="2291712" cy="698500"/>
            </a:xfrm>
            <a:custGeom>
              <a:avLst/>
              <a:gdLst/>
              <a:ahLst/>
              <a:cxnLst/>
              <a:rect r="r" b="b" t="t" l="l"/>
              <a:pathLst>
                <a:path h="698500" w="2291712">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name="TextBox 54" id="54"/>
            <p:cNvSpPr txBox="true"/>
            <p:nvPr/>
          </p:nvSpPr>
          <p:spPr>
            <a:xfrm>
              <a:off x="114300" y="-19050"/>
              <a:ext cx="2063112" cy="717550"/>
            </a:xfrm>
            <a:prstGeom prst="rect">
              <a:avLst/>
            </a:prstGeom>
          </p:spPr>
          <p:txBody>
            <a:bodyPr anchor="ctr" rtlCol="false" tIns="50800" lIns="50800" bIns="50800" rIns="50800"/>
            <a:lstStyle/>
            <a:p>
              <a:pPr algn="ctr">
                <a:lnSpc>
                  <a:spcPts val="2225"/>
                </a:lnSpc>
              </a:pPr>
            </a:p>
          </p:txBody>
        </p:sp>
      </p:grpSp>
      <p:sp>
        <p:nvSpPr>
          <p:cNvPr name="TextBox 55" id="55"/>
          <p:cNvSpPr txBox="true"/>
          <p:nvPr/>
        </p:nvSpPr>
        <p:spPr>
          <a:xfrm rot="0">
            <a:off x="12917668" y="6982411"/>
            <a:ext cx="4132180" cy="824864"/>
          </a:xfrm>
          <a:prstGeom prst="rect">
            <a:avLst/>
          </a:prstGeom>
        </p:spPr>
        <p:txBody>
          <a:bodyPr anchor="t" rtlCol="false" tIns="0" lIns="0" bIns="0" rIns="0">
            <a:spAutoFit/>
          </a:bodyPr>
          <a:lstStyle/>
          <a:p>
            <a:pPr algn="ctr">
              <a:lnSpc>
                <a:spcPts val="3179"/>
              </a:lnSpc>
            </a:pPr>
            <a:r>
              <a:rPr lang="en-US" sz="2999" spc="29">
                <a:solidFill>
                  <a:srgbClr val="000000"/>
                </a:solidFill>
                <a:latin typeface="Roboto"/>
                <a:ea typeface="Roboto"/>
              </a:rPr>
              <a:t>VARIABLES ARE ﻿INDEPENDENT</a:t>
            </a:r>
          </a:p>
        </p:txBody>
      </p:sp>
      <p:sp>
        <p:nvSpPr>
          <p:cNvPr name="TextBox 56" id="56"/>
          <p:cNvSpPr txBox="true"/>
          <p:nvPr/>
        </p:nvSpPr>
        <p:spPr>
          <a:xfrm rot="0">
            <a:off x="1676658" y="1120810"/>
            <a:ext cx="9915644" cy="1160780"/>
          </a:xfrm>
          <a:prstGeom prst="rect">
            <a:avLst/>
          </a:prstGeom>
        </p:spPr>
        <p:txBody>
          <a:bodyPr anchor="t" rtlCol="false" tIns="0" lIns="0" bIns="0" rIns="0">
            <a:spAutoFit/>
          </a:bodyPr>
          <a:lstStyle/>
          <a:p>
            <a:pPr algn="ctr">
              <a:lnSpc>
                <a:spcPts val="9520"/>
              </a:lnSpc>
            </a:pPr>
            <a:r>
              <a:rPr lang="en-US" sz="6800">
                <a:solidFill>
                  <a:srgbClr val="AD9E64"/>
                </a:solidFill>
                <a:latin typeface="Montserrat Semi-Bold"/>
              </a:rPr>
              <a:t>LIMITATIONS</a:t>
            </a:r>
          </a:p>
        </p:txBody>
      </p:sp>
      <p:sp>
        <p:nvSpPr>
          <p:cNvPr name="Freeform 57" id="57"/>
          <p:cNvSpPr/>
          <p:nvPr/>
        </p:nvSpPr>
        <p:spPr>
          <a:xfrm flipH="false" flipV="false" rot="0">
            <a:off x="16075362" y="-77619"/>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C6AC"/>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5322" y="0"/>
            <a:ext cx="2212638" cy="2212638"/>
          </a:xfrm>
          <a:custGeom>
            <a:avLst/>
            <a:gdLst/>
            <a:ahLst/>
            <a:cxnLst/>
            <a:rect r="r" b="b" t="t" l="l"/>
            <a:pathLst>
              <a:path h="2212638" w="2212638">
                <a:moveTo>
                  <a:pt x="0" y="0"/>
                </a:moveTo>
                <a:lnTo>
                  <a:pt x="2212639" y="0"/>
                </a:lnTo>
                <a:lnTo>
                  <a:pt x="2212639" y="2212638"/>
                </a:lnTo>
                <a:lnTo>
                  <a:pt x="0" y="2212638"/>
                </a:lnTo>
                <a:lnTo>
                  <a:pt x="0" y="0"/>
                </a:lnTo>
                <a:close/>
              </a:path>
            </a:pathLst>
          </a:custGeom>
          <a:blipFill>
            <a:blip r:embed="rId7"/>
            <a:stretch>
              <a:fillRect l="0" t="0" r="0" b="0"/>
            </a:stretch>
          </a:blipFill>
        </p:spPr>
      </p:sp>
      <p:sp>
        <p:nvSpPr>
          <p:cNvPr name="TextBox 17" id="17"/>
          <p:cNvSpPr txBox="true"/>
          <p:nvPr/>
        </p:nvSpPr>
        <p:spPr>
          <a:xfrm rot="0">
            <a:off x="5045356" y="1718581"/>
            <a:ext cx="8197288" cy="826168"/>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CONCLUSIONS</a:t>
            </a:r>
          </a:p>
        </p:txBody>
      </p:sp>
      <p:sp>
        <p:nvSpPr>
          <p:cNvPr name="TextBox 18" id="18"/>
          <p:cNvSpPr txBox="true"/>
          <p:nvPr/>
        </p:nvSpPr>
        <p:spPr>
          <a:xfrm rot="0">
            <a:off x="2724661" y="4544784"/>
            <a:ext cx="3432147" cy="529209"/>
          </a:xfrm>
          <a:prstGeom prst="rect">
            <a:avLst/>
          </a:prstGeom>
        </p:spPr>
        <p:txBody>
          <a:bodyPr anchor="t" rtlCol="false" tIns="0" lIns="0" bIns="0" rIns="0">
            <a:spAutoFit/>
          </a:bodyPr>
          <a:lstStyle/>
          <a:p>
            <a:pPr algn="ctr" marL="0" indent="0" lvl="0">
              <a:lnSpc>
                <a:spcPts val="4277"/>
              </a:lnSpc>
              <a:spcBef>
                <a:spcPct val="0"/>
              </a:spcBef>
            </a:pPr>
            <a:r>
              <a:rPr lang="en-US" sz="3099">
                <a:solidFill>
                  <a:srgbClr val="00297C"/>
                </a:solidFill>
                <a:latin typeface="DM Sans Bold"/>
              </a:rPr>
              <a:t>Conclusion 1</a:t>
            </a:r>
          </a:p>
        </p:txBody>
      </p:sp>
      <p:sp>
        <p:nvSpPr>
          <p:cNvPr name="TextBox 19" id="19"/>
          <p:cNvSpPr txBox="true"/>
          <p:nvPr/>
        </p:nvSpPr>
        <p:spPr>
          <a:xfrm rot="0">
            <a:off x="7336824" y="5583638"/>
            <a:ext cx="3614351" cy="1207186"/>
          </a:xfrm>
          <a:prstGeom prst="rect">
            <a:avLst/>
          </a:prstGeom>
        </p:spPr>
        <p:txBody>
          <a:bodyPr anchor="t" rtlCol="false" tIns="0" lIns="0" bIns="0" rIns="0">
            <a:spAutoFit/>
          </a:bodyPr>
          <a:lstStyle/>
          <a:p>
            <a:pPr algn="ctr" marL="383341" indent="-191671" lvl="1">
              <a:lnSpc>
                <a:spcPts val="2450"/>
              </a:lnSpc>
              <a:buFont typeface="Arial"/>
              <a:buChar char="•"/>
            </a:pPr>
            <a:r>
              <a:rPr lang="en-US" sz="1775">
                <a:solidFill>
                  <a:srgbClr val="051D40"/>
                </a:solidFill>
                <a:latin typeface="DM Sans Bold"/>
              </a:rPr>
              <a:t>Use real-life data, </a:t>
            </a:r>
          </a:p>
          <a:p>
            <a:pPr algn="ctr" marL="383341" indent="-191671" lvl="1">
              <a:lnSpc>
                <a:spcPts val="2450"/>
              </a:lnSpc>
              <a:buFont typeface="Arial"/>
              <a:buChar char="•"/>
            </a:pPr>
            <a:r>
              <a:rPr lang="en-US" sz="1775">
                <a:solidFill>
                  <a:srgbClr val="051D40"/>
                </a:solidFill>
                <a:latin typeface="DM Sans Bold"/>
              </a:rPr>
              <a:t>U</a:t>
            </a:r>
            <a:r>
              <a:rPr lang="en-US" sz="1775">
                <a:solidFill>
                  <a:srgbClr val="051D40"/>
                </a:solidFill>
                <a:latin typeface="DM Sans Bold"/>
              </a:rPr>
              <a:t>se different models/statistical tests</a:t>
            </a:r>
          </a:p>
          <a:p>
            <a:pPr algn="ctr" marL="383341" indent="-191671" lvl="1">
              <a:lnSpc>
                <a:spcPts val="2450"/>
              </a:lnSpc>
              <a:spcBef>
                <a:spcPct val="0"/>
              </a:spcBef>
              <a:buFont typeface="Arial"/>
              <a:buChar char="•"/>
            </a:pPr>
            <a:r>
              <a:rPr lang="en-US" sz="1775">
                <a:solidFill>
                  <a:srgbClr val="051D40"/>
                </a:solidFill>
                <a:latin typeface="DM Sans Bold"/>
              </a:rPr>
              <a:t>data cleaning</a:t>
            </a:r>
          </a:p>
        </p:txBody>
      </p:sp>
      <p:sp>
        <p:nvSpPr>
          <p:cNvPr name="TextBox 20" id="20"/>
          <p:cNvSpPr txBox="true"/>
          <p:nvPr/>
        </p:nvSpPr>
        <p:spPr>
          <a:xfrm rot="0">
            <a:off x="7946418" y="4554309"/>
            <a:ext cx="2395164" cy="469392"/>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0297C"/>
                </a:solidFill>
                <a:latin typeface="DM Sans Bold"/>
              </a:rPr>
              <a:t>Conclusion 2</a:t>
            </a:r>
          </a:p>
        </p:txBody>
      </p:sp>
      <p:sp>
        <p:nvSpPr>
          <p:cNvPr name="TextBox 21" id="21"/>
          <p:cNvSpPr txBox="true"/>
          <p:nvPr/>
        </p:nvSpPr>
        <p:spPr>
          <a:xfrm rot="0">
            <a:off x="12263487" y="5583638"/>
            <a:ext cx="3200745" cy="633473"/>
          </a:xfrm>
          <a:prstGeom prst="rect">
            <a:avLst/>
          </a:prstGeom>
        </p:spPr>
        <p:txBody>
          <a:bodyPr anchor="t" rtlCol="false" tIns="0" lIns="0" bIns="0" rIns="0">
            <a:spAutoFit/>
          </a:bodyPr>
          <a:lstStyle/>
          <a:p>
            <a:pPr algn="ctr" marL="0" indent="0" lvl="0">
              <a:lnSpc>
                <a:spcPts val="2583"/>
              </a:lnSpc>
              <a:spcBef>
                <a:spcPct val="0"/>
              </a:spcBef>
            </a:pPr>
            <a:r>
              <a:rPr lang="en-US" sz="1872">
                <a:solidFill>
                  <a:srgbClr val="051D40"/>
                </a:solidFill>
                <a:latin typeface="DM Sans Bold"/>
              </a:rPr>
              <a:t>We will work on the limitaiton of dataset</a:t>
            </a:r>
          </a:p>
        </p:txBody>
      </p:sp>
      <p:sp>
        <p:nvSpPr>
          <p:cNvPr name="TextBox 22" id="22"/>
          <p:cNvSpPr txBox="true"/>
          <p:nvPr/>
        </p:nvSpPr>
        <p:spPr>
          <a:xfrm rot="0">
            <a:off x="12666278" y="4621365"/>
            <a:ext cx="2395164" cy="452628"/>
          </a:xfrm>
          <a:prstGeom prst="rect">
            <a:avLst/>
          </a:prstGeom>
        </p:spPr>
        <p:txBody>
          <a:bodyPr anchor="t" rtlCol="false" tIns="0" lIns="0" bIns="0" rIns="0">
            <a:spAutoFit/>
          </a:bodyPr>
          <a:lstStyle/>
          <a:p>
            <a:pPr algn="ctr" marL="0" indent="0" lvl="0">
              <a:lnSpc>
                <a:spcPts val="3725"/>
              </a:lnSpc>
              <a:spcBef>
                <a:spcPct val="0"/>
              </a:spcBef>
            </a:pPr>
            <a:r>
              <a:rPr lang="en-US" sz="2699">
                <a:solidFill>
                  <a:srgbClr val="00297C"/>
                </a:solidFill>
                <a:latin typeface="DM Sans Bold"/>
              </a:rPr>
              <a:t>Conclusion 3</a:t>
            </a:r>
          </a:p>
        </p:txBody>
      </p:sp>
      <p:sp>
        <p:nvSpPr>
          <p:cNvPr name="TextBox 23" id="23"/>
          <p:cNvSpPr txBox="true"/>
          <p:nvPr/>
        </p:nvSpPr>
        <p:spPr>
          <a:xfrm rot="0">
            <a:off x="2840362" y="5332410"/>
            <a:ext cx="3200745" cy="2392931"/>
          </a:xfrm>
          <a:prstGeom prst="rect">
            <a:avLst/>
          </a:prstGeom>
        </p:spPr>
        <p:txBody>
          <a:bodyPr anchor="t" rtlCol="false" tIns="0" lIns="0" bIns="0" rIns="0">
            <a:spAutoFit/>
          </a:bodyPr>
          <a:lstStyle/>
          <a:p>
            <a:pPr algn="ctr" marL="339473" indent="-169736" lvl="1">
              <a:lnSpc>
                <a:spcPts val="2169"/>
              </a:lnSpc>
              <a:buFont typeface="Arial"/>
              <a:buChar char="•"/>
            </a:pPr>
            <a:r>
              <a:rPr lang="en-US" sz="1572">
                <a:solidFill>
                  <a:srgbClr val="051D40"/>
                </a:solidFill>
                <a:latin typeface="DM Sans Semi-Bold"/>
              </a:rPr>
              <a:t>Weak Correlation Between Review Ratings and Previous Purchases</a:t>
            </a:r>
          </a:p>
          <a:p>
            <a:pPr algn="ctr" marL="339473" indent="-169736" lvl="1">
              <a:lnSpc>
                <a:spcPts val="2169"/>
              </a:lnSpc>
              <a:buFont typeface="Arial"/>
              <a:buChar char="•"/>
            </a:pPr>
            <a:r>
              <a:rPr lang="en-US" sz="1572">
                <a:solidFill>
                  <a:srgbClr val="051D40"/>
                </a:solidFill>
                <a:latin typeface="DM Sans Semi-Bold"/>
              </a:rPr>
              <a:t>Ineffectiveness of Linear Regression Model</a:t>
            </a:r>
          </a:p>
          <a:p>
            <a:pPr algn="ctr" marL="339473" indent="-169736" lvl="1">
              <a:lnSpc>
                <a:spcPts val="2169"/>
              </a:lnSpc>
              <a:buFont typeface="Arial"/>
              <a:buChar char="•"/>
            </a:pPr>
            <a:r>
              <a:rPr lang="en-US" sz="1572">
                <a:solidFill>
                  <a:srgbClr val="051D40"/>
                </a:solidFill>
                <a:latin typeface="DM Sans Semi-Bold"/>
              </a:rPr>
              <a:t>Weak Correlation Between Purchase Amount and Repurchase Behavior</a:t>
            </a:r>
          </a:p>
          <a:p>
            <a:pPr algn="ctr" marL="339473" indent="-169736" lvl="1">
              <a:lnSpc>
                <a:spcPts val="2169"/>
              </a:lnSpc>
              <a:buFont typeface="Arial"/>
              <a:buChar char="•"/>
            </a:pPr>
            <a:r>
              <a:rPr lang="en-US" sz="1572">
                <a:solidFill>
                  <a:srgbClr val="051D40"/>
                </a:solidFill>
                <a:latin typeface="DM Sans Semi-Bold"/>
              </a:rPr>
              <a:t>Limitations of the Dataset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67961" y="2943140"/>
            <a:ext cx="13394543" cy="5469556"/>
            <a:chOff x="0" y="0"/>
            <a:chExt cx="3527781" cy="1440541"/>
          </a:xfrm>
        </p:grpSpPr>
        <p:sp>
          <p:nvSpPr>
            <p:cNvPr name="Freeform 7" id="7"/>
            <p:cNvSpPr/>
            <p:nvPr/>
          </p:nvSpPr>
          <p:spPr>
            <a:xfrm flipH="false" flipV="false" rot="0">
              <a:off x="0" y="0"/>
              <a:ext cx="3527781" cy="1440541"/>
            </a:xfrm>
            <a:custGeom>
              <a:avLst/>
              <a:gdLst/>
              <a:ahLst/>
              <a:cxnLst/>
              <a:rect r="r" b="b" t="t" l="l"/>
              <a:pathLst>
                <a:path h="1440541" w="3527781">
                  <a:moveTo>
                    <a:pt x="0" y="0"/>
                  </a:moveTo>
                  <a:lnTo>
                    <a:pt x="3527781" y="0"/>
                  </a:lnTo>
                  <a:lnTo>
                    <a:pt x="3527781" y="1440541"/>
                  </a:lnTo>
                  <a:lnTo>
                    <a:pt x="0" y="1440541"/>
                  </a:lnTo>
                  <a:close/>
                </a:path>
              </a:pathLst>
            </a:custGeom>
            <a:solidFill>
              <a:srgbClr val="CFC6AC"/>
            </a:solidFill>
            <a:ln w="19050" cap="sq">
              <a:solidFill>
                <a:srgbClr val="FFFFFF"/>
              </a:solidFill>
              <a:prstDash val="solid"/>
              <a:miter/>
            </a:ln>
          </p:spPr>
        </p:sp>
        <p:sp>
          <p:nvSpPr>
            <p:cNvPr name="TextBox 8" id="8"/>
            <p:cNvSpPr txBox="true"/>
            <p:nvPr/>
          </p:nvSpPr>
          <p:spPr>
            <a:xfrm>
              <a:off x="0" y="-38100"/>
              <a:ext cx="3527781" cy="1478641"/>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5322" y="0"/>
            <a:ext cx="2212638" cy="2212638"/>
          </a:xfrm>
          <a:custGeom>
            <a:avLst/>
            <a:gdLst/>
            <a:ahLst/>
            <a:cxnLst/>
            <a:rect r="r" b="b" t="t" l="l"/>
            <a:pathLst>
              <a:path h="2212638" w="2212638">
                <a:moveTo>
                  <a:pt x="0" y="0"/>
                </a:moveTo>
                <a:lnTo>
                  <a:pt x="2212639" y="0"/>
                </a:lnTo>
                <a:lnTo>
                  <a:pt x="2212639" y="2212638"/>
                </a:lnTo>
                <a:lnTo>
                  <a:pt x="0" y="2212638"/>
                </a:lnTo>
                <a:lnTo>
                  <a:pt x="0" y="0"/>
                </a:lnTo>
                <a:close/>
              </a:path>
            </a:pathLst>
          </a:custGeom>
          <a:blipFill>
            <a:blip r:embed="rId7"/>
            <a:stretch>
              <a:fillRect l="0" t="0" r="0" b="0"/>
            </a:stretch>
          </a:blipFill>
        </p:spPr>
      </p:sp>
      <p:sp>
        <p:nvSpPr>
          <p:cNvPr name="TextBox 11" id="11"/>
          <p:cNvSpPr txBox="true"/>
          <p:nvPr/>
        </p:nvSpPr>
        <p:spPr>
          <a:xfrm rot="0">
            <a:off x="4885638" y="1386470"/>
            <a:ext cx="8197288" cy="826168"/>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CONCLUSIONS</a:t>
            </a:r>
          </a:p>
        </p:txBody>
      </p:sp>
      <p:sp>
        <p:nvSpPr>
          <p:cNvPr name="TextBox 12" id="12"/>
          <p:cNvSpPr txBox="true"/>
          <p:nvPr/>
        </p:nvSpPr>
        <p:spPr>
          <a:xfrm rot="0">
            <a:off x="2087330" y="3167995"/>
            <a:ext cx="13755804" cy="4886497"/>
          </a:xfrm>
          <a:prstGeom prst="rect">
            <a:avLst/>
          </a:prstGeom>
        </p:spPr>
        <p:txBody>
          <a:bodyPr anchor="t" rtlCol="false" tIns="0" lIns="0" bIns="0" rIns="0">
            <a:spAutoFit/>
          </a:bodyPr>
          <a:lstStyle/>
          <a:p>
            <a:pPr algn="ctr">
              <a:lnSpc>
                <a:spcPts val="5590"/>
              </a:lnSpc>
            </a:pPr>
          </a:p>
          <a:p>
            <a:pPr algn="ctr">
              <a:lnSpc>
                <a:spcPts val="5590"/>
              </a:lnSpc>
            </a:pPr>
            <a:r>
              <a:rPr lang="en-US" sz="3472">
                <a:solidFill>
                  <a:srgbClr val="051D40"/>
                </a:solidFill>
                <a:latin typeface="DM Sans Bold"/>
              </a:rPr>
              <a:t>Seasonal Influence on Purchase Behavior</a:t>
            </a:r>
          </a:p>
          <a:p>
            <a:pPr algn="ctr">
              <a:lnSpc>
                <a:spcPts val="5590"/>
              </a:lnSpc>
            </a:pPr>
            <a:r>
              <a:rPr lang="en-US" sz="3472">
                <a:solidFill>
                  <a:srgbClr val="051D40"/>
                </a:solidFill>
                <a:latin typeface="DM Sans Bold"/>
              </a:rPr>
              <a:t>Impact of Demographics on Purchasing Habits</a:t>
            </a:r>
          </a:p>
          <a:p>
            <a:pPr algn="ctr">
              <a:lnSpc>
                <a:spcPts val="5590"/>
              </a:lnSpc>
            </a:pPr>
            <a:r>
              <a:rPr lang="en-US" sz="3472">
                <a:solidFill>
                  <a:srgbClr val="051D40"/>
                </a:solidFill>
                <a:latin typeface="DM Sans Bold"/>
              </a:rPr>
              <a:t>Channel Preferences for Purchase</a:t>
            </a:r>
          </a:p>
          <a:p>
            <a:pPr algn="ctr">
              <a:lnSpc>
                <a:spcPts val="5590"/>
              </a:lnSpc>
            </a:pPr>
            <a:r>
              <a:rPr lang="en-US" sz="3472">
                <a:solidFill>
                  <a:srgbClr val="051D40"/>
                </a:solidFill>
                <a:latin typeface="DM Sans Bold"/>
              </a:rPr>
              <a:t>Product Category Preferences</a:t>
            </a:r>
          </a:p>
          <a:p>
            <a:pPr algn="ctr">
              <a:lnSpc>
                <a:spcPts val="5590"/>
              </a:lnSpc>
            </a:pPr>
            <a:r>
              <a:rPr lang="en-US" sz="3472">
                <a:solidFill>
                  <a:srgbClr val="051D40"/>
                </a:solidFill>
                <a:latin typeface="DM Sans Bold"/>
              </a:rPr>
              <a:t>Customer Engagement and Repurchase Behavior</a:t>
            </a:r>
          </a:p>
          <a:p>
            <a:pPr algn="ctr">
              <a:lnSpc>
                <a:spcPts val="559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grpSp>
        <p:nvGrpSpPr>
          <p:cNvPr name="Group 5" id="5"/>
          <p:cNvGrpSpPr/>
          <p:nvPr/>
        </p:nvGrpSpPr>
        <p:grpSpPr>
          <a:xfrm rot="0">
            <a:off x="2818631" y="2889503"/>
            <a:ext cx="12615137" cy="4435899"/>
            <a:chOff x="0" y="0"/>
            <a:chExt cx="1893788" cy="665919"/>
          </a:xfrm>
        </p:grpSpPr>
        <p:sp>
          <p:nvSpPr>
            <p:cNvPr name="Freeform 6" id="6"/>
            <p:cNvSpPr/>
            <p:nvPr/>
          </p:nvSpPr>
          <p:spPr>
            <a:xfrm flipH="false" flipV="false" rot="0">
              <a:off x="0" y="0"/>
              <a:ext cx="1893788" cy="665919"/>
            </a:xfrm>
            <a:custGeom>
              <a:avLst/>
              <a:gdLst/>
              <a:ahLst/>
              <a:cxnLst/>
              <a:rect r="r" b="b" t="t" l="l"/>
              <a:pathLst>
                <a:path h="665919" w="1893788">
                  <a:moveTo>
                    <a:pt x="0" y="0"/>
                  </a:moveTo>
                  <a:lnTo>
                    <a:pt x="1893788" y="0"/>
                  </a:lnTo>
                  <a:lnTo>
                    <a:pt x="1893788" y="665919"/>
                  </a:lnTo>
                  <a:lnTo>
                    <a:pt x="0" y="665919"/>
                  </a:lnTo>
                  <a:close/>
                </a:path>
              </a:pathLst>
            </a:custGeom>
            <a:solidFill>
              <a:srgbClr val="000000">
                <a:alpha val="0"/>
              </a:srgbClr>
            </a:solidFill>
            <a:ln w="38100" cap="sq">
              <a:solidFill>
                <a:srgbClr val="FEFFFF"/>
              </a:solidFill>
              <a:prstDash val="solid"/>
              <a:miter/>
            </a:ln>
          </p:spPr>
        </p:sp>
        <p:sp>
          <p:nvSpPr>
            <p:cNvPr name="TextBox 7" id="7"/>
            <p:cNvSpPr txBox="true"/>
            <p:nvPr/>
          </p:nvSpPr>
          <p:spPr>
            <a:xfrm>
              <a:off x="0" y="-19050"/>
              <a:ext cx="1893788" cy="684969"/>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059322" y="4775441"/>
            <a:ext cx="11906252" cy="2158353"/>
          </a:xfrm>
          <a:prstGeom prst="rect">
            <a:avLst/>
          </a:prstGeom>
        </p:spPr>
        <p:txBody>
          <a:bodyPr anchor="t" rtlCol="false" tIns="0" lIns="0" bIns="0" rIns="0">
            <a:spAutoFit/>
          </a:bodyPr>
          <a:lstStyle/>
          <a:p>
            <a:pPr algn="ctr" marL="0" indent="0" lvl="0">
              <a:lnSpc>
                <a:spcPts val="17632"/>
              </a:lnSpc>
              <a:spcBef>
                <a:spcPct val="0"/>
              </a:spcBef>
            </a:pPr>
            <a:r>
              <a:rPr lang="en-US" sz="12777" spc="1252">
                <a:solidFill>
                  <a:srgbClr val="FDFBFB"/>
                </a:solidFill>
                <a:latin typeface="League Spartan"/>
              </a:rPr>
              <a:t>CLEANING</a:t>
            </a:r>
          </a:p>
        </p:txBody>
      </p:sp>
      <p:sp>
        <p:nvSpPr>
          <p:cNvPr name="TextBox 9" id="9"/>
          <p:cNvSpPr txBox="true"/>
          <p:nvPr/>
        </p:nvSpPr>
        <p:spPr>
          <a:xfrm rot="0">
            <a:off x="3059322" y="3246159"/>
            <a:ext cx="11906252" cy="1367847"/>
          </a:xfrm>
          <a:prstGeom prst="rect">
            <a:avLst/>
          </a:prstGeom>
        </p:spPr>
        <p:txBody>
          <a:bodyPr anchor="t" rtlCol="false" tIns="0" lIns="0" bIns="0" rIns="0">
            <a:spAutoFit/>
          </a:bodyPr>
          <a:lstStyle/>
          <a:p>
            <a:pPr algn="ctr">
              <a:lnSpc>
                <a:spcPts val="11280"/>
              </a:lnSpc>
            </a:pPr>
            <a:r>
              <a:rPr lang="en-US" sz="8173" spc="2002">
                <a:solidFill>
                  <a:srgbClr val="AD9E64"/>
                </a:solidFill>
                <a:latin typeface="DM Sans"/>
              </a:rPr>
              <a:t>DATA</a:t>
            </a:r>
          </a:p>
        </p:txBody>
      </p:sp>
      <p:sp>
        <p:nvSpPr>
          <p:cNvPr name="Freeform 10" id="10"/>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4"/>
            <a:stretch>
              <a:fillRect l="0" t="0" r="0" b="0"/>
            </a:stretch>
          </a:blipFill>
        </p:spPr>
      </p:sp>
      <p:sp>
        <p:nvSpPr>
          <p:cNvPr name="Freeform 11" id="11"/>
          <p:cNvSpPr/>
          <p:nvPr/>
        </p:nvSpPr>
        <p:spPr>
          <a:xfrm flipH="false" flipV="false" rot="0">
            <a:off x="16515374" y="0"/>
            <a:ext cx="1772626" cy="1772626"/>
          </a:xfrm>
          <a:custGeom>
            <a:avLst/>
            <a:gdLst/>
            <a:ahLst/>
            <a:cxnLst/>
            <a:rect r="r" b="b" t="t" l="l"/>
            <a:pathLst>
              <a:path h="1772626" w="1772626">
                <a:moveTo>
                  <a:pt x="0" y="0"/>
                </a:moveTo>
                <a:lnTo>
                  <a:pt x="1772626" y="0"/>
                </a:lnTo>
                <a:lnTo>
                  <a:pt x="1772626" y="1772626"/>
                </a:lnTo>
                <a:lnTo>
                  <a:pt x="0" y="1772626"/>
                </a:lnTo>
                <a:lnTo>
                  <a:pt x="0" y="0"/>
                </a:lnTo>
                <a:close/>
              </a:path>
            </a:pathLst>
          </a:custGeom>
          <a:blipFill>
            <a:blip r:embed="rId5"/>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0">
            <a:off x="-4807770" y="5981902"/>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sp>
        <p:nvSpPr>
          <p:cNvPr name="Freeform 3" id="3"/>
          <p:cNvSpPr/>
          <p:nvPr/>
        </p:nvSpPr>
        <p:spPr>
          <a:xfrm flipH="false" flipV="false" rot="0">
            <a:off x="4615324" y="-3592186"/>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2"/>
            <a:stretch>
              <a:fillRect l="0" t="0" r="0" b="0"/>
            </a:stretch>
          </a:blipFill>
        </p:spPr>
      </p:sp>
      <p:sp>
        <p:nvSpPr>
          <p:cNvPr name="Freeform 4" id="4"/>
          <p:cNvSpPr/>
          <p:nvPr/>
        </p:nvSpPr>
        <p:spPr>
          <a:xfrm flipH="false" flipV="false" rot="0">
            <a:off x="0" y="8074362"/>
            <a:ext cx="2212638" cy="2212638"/>
          </a:xfrm>
          <a:custGeom>
            <a:avLst/>
            <a:gdLst/>
            <a:ahLst/>
            <a:cxnLst/>
            <a:rect r="r" b="b" t="t" l="l"/>
            <a:pathLst>
              <a:path h="2212638" w="2212638">
                <a:moveTo>
                  <a:pt x="0" y="0"/>
                </a:moveTo>
                <a:lnTo>
                  <a:pt x="2212638" y="0"/>
                </a:lnTo>
                <a:lnTo>
                  <a:pt x="2212638" y="2212638"/>
                </a:lnTo>
                <a:lnTo>
                  <a:pt x="0" y="2212638"/>
                </a:lnTo>
                <a:lnTo>
                  <a:pt x="0" y="0"/>
                </a:lnTo>
                <a:close/>
              </a:path>
            </a:pathLst>
          </a:custGeom>
          <a:blipFill>
            <a:blip r:embed="rId3"/>
            <a:stretch>
              <a:fillRect l="0" t="0" r="0" b="0"/>
            </a:stretch>
          </a:blipFill>
        </p:spPr>
      </p:sp>
      <p:sp>
        <p:nvSpPr>
          <p:cNvPr name="Freeform 5" id="5"/>
          <p:cNvSpPr/>
          <p:nvPr/>
        </p:nvSpPr>
        <p:spPr>
          <a:xfrm flipH="false" flipV="false" rot="0">
            <a:off x="8200656" y="1678965"/>
            <a:ext cx="10087344" cy="7716818"/>
          </a:xfrm>
          <a:custGeom>
            <a:avLst/>
            <a:gdLst/>
            <a:ahLst/>
            <a:cxnLst/>
            <a:rect r="r" b="b" t="t" l="l"/>
            <a:pathLst>
              <a:path h="7716818" w="10087344">
                <a:moveTo>
                  <a:pt x="0" y="0"/>
                </a:moveTo>
                <a:lnTo>
                  <a:pt x="10087344" y="0"/>
                </a:lnTo>
                <a:lnTo>
                  <a:pt x="10087344" y="7716818"/>
                </a:lnTo>
                <a:lnTo>
                  <a:pt x="0" y="7716818"/>
                </a:lnTo>
                <a:lnTo>
                  <a:pt x="0" y="0"/>
                </a:lnTo>
                <a:close/>
              </a:path>
            </a:pathLst>
          </a:custGeom>
          <a:blipFill>
            <a:blip r:embed="rId4"/>
            <a:stretch>
              <a:fillRect l="0" t="0" r="0" b="0"/>
            </a:stretch>
          </a:blipFill>
        </p:spPr>
      </p:sp>
      <p:sp>
        <p:nvSpPr>
          <p:cNvPr name="TextBox 6" id="6"/>
          <p:cNvSpPr txBox="true"/>
          <p:nvPr/>
        </p:nvSpPr>
        <p:spPr>
          <a:xfrm rot="0">
            <a:off x="-138896" y="5953408"/>
            <a:ext cx="7004066" cy="420178"/>
          </a:xfrm>
          <a:prstGeom prst="rect">
            <a:avLst/>
          </a:prstGeom>
        </p:spPr>
        <p:txBody>
          <a:bodyPr anchor="t" rtlCol="false" tIns="0" lIns="0" bIns="0" rIns="0">
            <a:spAutoFit/>
          </a:bodyPr>
          <a:lstStyle/>
          <a:p>
            <a:pPr algn="ctr" marL="0" indent="0" lvl="0">
              <a:lnSpc>
                <a:spcPts val="3401"/>
              </a:lnSpc>
              <a:spcBef>
                <a:spcPct val="0"/>
              </a:spcBef>
            </a:pPr>
            <a:r>
              <a:rPr lang="en-US" sz="2464" spc="241">
                <a:solidFill>
                  <a:srgbClr val="07345A"/>
                </a:solidFill>
                <a:latin typeface="Montserrat Classic"/>
              </a:rPr>
              <a:t>QUESTIONS/CONCERNS/COMMENTS?</a:t>
            </a:r>
          </a:p>
        </p:txBody>
      </p:sp>
      <p:grpSp>
        <p:nvGrpSpPr>
          <p:cNvPr name="Group 7" id="7"/>
          <p:cNvGrpSpPr/>
          <p:nvPr/>
        </p:nvGrpSpPr>
        <p:grpSpPr>
          <a:xfrm rot="0">
            <a:off x="885825" y="2821948"/>
            <a:ext cx="9013475" cy="4643104"/>
            <a:chOff x="0" y="0"/>
            <a:chExt cx="1353106" cy="697024"/>
          </a:xfrm>
        </p:grpSpPr>
        <p:sp>
          <p:nvSpPr>
            <p:cNvPr name="Freeform 8" id="8"/>
            <p:cNvSpPr/>
            <p:nvPr/>
          </p:nvSpPr>
          <p:spPr>
            <a:xfrm flipH="false" flipV="false" rot="0">
              <a:off x="0" y="0"/>
              <a:ext cx="1353106" cy="697024"/>
            </a:xfrm>
            <a:custGeom>
              <a:avLst/>
              <a:gdLst/>
              <a:ahLst/>
              <a:cxnLst/>
              <a:rect r="r" b="b" t="t" l="l"/>
              <a:pathLst>
                <a:path h="697024" w="1353106">
                  <a:moveTo>
                    <a:pt x="0" y="0"/>
                  </a:moveTo>
                  <a:lnTo>
                    <a:pt x="1353106" y="0"/>
                  </a:lnTo>
                  <a:lnTo>
                    <a:pt x="1353106" y="697024"/>
                  </a:lnTo>
                  <a:lnTo>
                    <a:pt x="0" y="697024"/>
                  </a:lnTo>
                  <a:close/>
                </a:path>
              </a:pathLst>
            </a:custGeom>
            <a:solidFill>
              <a:srgbClr val="CFC6AC"/>
            </a:solidFill>
            <a:ln w="38100" cap="sq">
              <a:solidFill>
                <a:srgbClr val="FEFFFF"/>
              </a:solidFill>
              <a:prstDash val="solid"/>
              <a:miter/>
            </a:ln>
          </p:spPr>
        </p:sp>
        <p:sp>
          <p:nvSpPr>
            <p:cNvPr name="TextBox 9" id="9"/>
            <p:cNvSpPr txBox="true"/>
            <p:nvPr/>
          </p:nvSpPr>
          <p:spPr>
            <a:xfrm>
              <a:off x="0" y="-114300"/>
              <a:ext cx="1353106" cy="811324"/>
            </a:xfrm>
            <a:prstGeom prst="rect">
              <a:avLst/>
            </a:prstGeom>
          </p:spPr>
          <p:txBody>
            <a:bodyPr anchor="ctr" rtlCol="false" tIns="0" lIns="0" bIns="0" rIns="0"/>
            <a:lstStyle/>
            <a:p>
              <a:pPr algn="ctr" marL="0" indent="0" lvl="0">
                <a:lnSpc>
                  <a:spcPts val="8646"/>
                </a:lnSpc>
                <a:spcBef>
                  <a:spcPct val="0"/>
                </a:spcBef>
              </a:pPr>
            </a:p>
          </p:txBody>
        </p:sp>
      </p:grpSp>
      <p:sp>
        <p:nvSpPr>
          <p:cNvPr name="TextBox 10" id="10"/>
          <p:cNvSpPr txBox="true"/>
          <p:nvPr/>
        </p:nvSpPr>
        <p:spPr>
          <a:xfrm rot="0">
            <a:off x="885825" y="3974735"/>
            <a:ext cx="9013475" cy="1751125"/>
          </a:xfrm>
          <a:prstGeom prst="rect">
            <a:avLst/>
          </a:prstGeom>
        </p:spPr>
        <p:txBody>
          <a:bodyPr anchor="t" rtlCol="false" tIns="0" lIns="0" bIns="0" rIns="0">
            <a:spAutoFit/>
          </a:bodyPr>
          <a:lstStyle/>
          <a:p>
            <a:pPr algn="ctr" marL="0" indent="0" lvl="0">
              <a:lnSpc>
                <a:spcPts val="6989"/>
              </a:lnSpc>
              <a:spcBef>
                <a:spcPct val="0"/>
              </a:spcBef>
            </a:pPr>
            <a:r>
              <a:rPr lang="en-US" sz="5064" spc="496">
                <a:solidFill>
                  <a:srgbClr val="07345A"/>
                </a:solidFill>
                <a:latin typeface="Montserrat Classic Bold"/>
              </a:rPr>
              <a:t>QUESTIONS/CONCERNS/COMMENTS?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0E0"/>
        </a:solidFill>
      </p:bgPr>
    </p:bg>
    <p:spTree>
      <p:nvGrpSpPr>
        <p:cNvPr id="1" name=""/>
        <p:cNvGrpSpPr/>
        <p:nvPr/>
      </p:nvGrpSpPr>
      <p:grpSpPr>
        <a:xfrm>
          <a:off x="0" y="0"/>
          <a:ext cx="0" cy="0"/>
          <a:chOff x="0" y="0"/>
          <a:chExt cx="0" cy="0"/>
        </a:xfrm>
      </p:grpSpPr>
      <p:sp>
        <p:nvSpPr>
          <p:cNvPr name="Freeform 2" id="2"/>
          <p:cNvSpPr/>
          <p:nvPr/>
        </p:nvSpPr>
        <p:spPr>
          <a:xfrm flipH="false" flipV="false" rot="0">
            <a:off x="7028480" y="1623693"/>
            <a:ext cx="10230820" cy="8071798"/>
          </a:xfrm>
          <a:custGeom>
            <a:avLst/>
            <a:gdLst/>
            <a:ahLst/>
            <a:cxnLst/>
            <a:rect r="r" b="b" t="t" l="l"/>
            <a:pathLst>
              <a:path h="8071798" w="10230820">
                <a:moveTo>
                  <a:pt x="0" y="0"/>
                </a:moveTo>
                <a:lnTo>
                  <a:pt x="10230820" y="0"/>
                </a:lnTo>
                <a:lnTo>
                  <a:pt x="10230820" y="8071798"/>
                </a:lnTo>
                <a:lnTo>
                  <a:pt x="0" y="8071798"/>
                </a:lnTo>
                <a:lnTo>
                  <a:pt x="0" y="0"/>
                </a:lnTo>
                <a:close/>
              </a:path>
            </a:pathLst>
          </a:custGeom>
          <a:blipFill>
            <a:blip r:embed="rId2"/>
            <a:stretch>
              <a:fillRect l="0" t="0" r="0" b="0"/>
            </a:stretch>
          </a:blipFill>
        </p:spPr>
      </p:sp>
      <p:sp>
        <p:nvSpPr>
          <p:cNvPr name="Freeform 3" id="3"/>
          <p:cNvSpPr/>
          <p:nvPr/>
        </p:nvSpPr>
        <p:spPr>
          <a:xfrm flipH="false" flipV="false" rot="0">
            <a:off x="1786734" y="2060883"/>
            <a:ext cx="4056971" cy="7197417"/>
          </a:xfrm>
          <a:custGeom>
            <a:avLst/>
            <a:gdLst/>
            <a:ahLst/>
            <a:cxnLst/>
            <a:rect r="r" b="b" t="t" l="l"/>
            <a:pathLst>
              <a:path h="7197417" w="4056971">
                <a:moveTo>
                  <a:pt x="0" y="0"/>
                </a:moveTo>
                <a:lnTo>
                  <a:pt x="4056971" y="0"/>
                </a:lnTo>
                <a:lnTo>
                  <a:pt x="4056971" y="7197417"/>
                </a:lnTo>
                <a:lnTo>
                  <a:pt x="0" y="7197417"/>
                </a:lnTo>
                <a:lnTo>
                  <a:pt x="0" y="0"/>
                </a:lnTo>
                <a:close/>
              </a:path>
            </a:pathLst>
          </a:custGeom>
          <a:blipFill>
            <a:blip r:embed="rId3"/>
            <a:stretch>
              <a:fillRect l="0" t="0" r="0" b="0"/>
            </a:stretch>
          </a:blipFill>
        </p:spPr>
      </p:sp>
      <p:sp>
        <p:nvSpPr>
          <p:cNvPr name="TextBox 4" id="4"/>
          <p:cNvSpPr txBox="true"/>
          <p:nvPr/>
        </p:nvSpPr>
        <p:spPr>
          <a:xfrm rot="0">
            <a:off x="7028480" y="482902"/>
            <a:ext cx="8830289" cy="732121"/>
          </a:xfrm>
          <a:prstGeom prst="rect">
            <a:avLst/>
          </a:prstGeom>
        </p:spPr>
        <p:txBody>
          <a:bodyPr anchor="t" rtlCol="false" tIns="0" lIns="0" bIns="0" rIns="0">
            <a:spAutoFit/>
          </a:bodyPr>
          <a:lstStyle/>
          <a:p>
            <a:pPr algn="ctr">
              <a:lnSpc>
                <a:spcPts val="5983"/>
              </a:lnSpc>
              <a:spcBef>
                <a:spcPct val="0"/>
              </a:spcBef>
            </a:pPr>
            <a:r>
              <a:rPr lang="en-US" sz="4602">
                <a:solidFill>
                  <a:srgbClr val="040506"/>
                </a:solidFill>
                <a:latin typeface="Open Sauce Bold"/>
              </a:rPr>
              <a:t>Data Cleaning</a:t>
            </a:r>
          </a:p>
        </p:txBody>
      </p:sp>
      <p:sp>
        <p:nvSpPr>
          <p:cNvPr name="Freeform 5" id="5"/>
          <p:cNvSpPr/>
          <p:nvPr/>
        </p:nvSpPr>
        <p:spPr>
          <a:xfrm flipH="false" flipV="false" rot="0">
            <a:off x="0" y="32264"/>
            <a:ext cx="1512528" cy="1512528"/>
          </a:xfrm>
          <a:custGeom>
            <a:avLst/>
            <a:gdLst/>
            <a:ahLst/>
            <a:cxnLst/>
            <a:rect r="r" b="b" t="t" l="l"/>
            <a:pathLst>
              <a:path h="1512528" w="1512528">
                <a:moveTo>
                  <a:pt x="0" y="0"/>
                </a:moveTo>
                <a:lnTo>
                  <a:pt x="1512528" y="0"/>
                </a:lnTo>
                <a:lnTo>
                  <a:pt x="1512528" y="1512528"/>
                </a:lnTo>
                <a:lnTo>
                  <a:pt x="0" y="1512528"/>
                </a:lnTo>
                <a:lnTo>
                  <a:pt x="0" y="0"/>
                </a:lnTo>
                <a:close/>
              </a:path>
            </a:pathLst>
          </a:custGeom>
          <a:blipFill>
            <a:blip r:embed="rId4"/>
            <a:stretch>
              <a:fillRect l="0" t="0" r="0" b="0"/>
            </a:stretch>
          </a:blipFill>
        </p:spPr>
      </p:sp>
      <p:sp>
        <p:nvSpPr>
          <p:cNvPr name="TextBox 6" id="6"/>
          <p:cNvSpPr txBox="true"/>
          <p:nvPr/>
        </p:nvSpPr>
        <p:spPr>
          <a:xfrm rot="0">
            <a:off x="2763391" y="492427"/>
            <a:ext cx="2523188" cy="563626"/>
          </a:xfrm>
          <a:prstGeom prst="rect">
            <a:avLst/>
          </a:prstGeom>
        </p:spPr>
        <p:txBody>
          <a:bodyPr anchor="t" rtlCol="false" tIns="0" lIns="0" bIns="0" rIns="0">
            <a:spAutoFit/>
          </a:bodyPr>
          <a:lstStyle/>
          <a:p>
            <a:pPr algn="ctr">
              <a:lnSpc>
                <a:spcPts val="4571"/>
              </a:lnSpc>
              <a:spcBef>
                <a:spcPct val="0"/>
              </a:spcBef>
            </a:pPr>
            <a:r>
              <a:rPr lang="en-US" sz="3516">
                <a:solidFill>
                  <a:srgbClr val="1E1E1E"/>
                </a:solidFill>
                <a:latin typeface="Open Sauce Bold"/>
              </a:rPr>
              <a:t>Null Values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3429000"/>
            <a:chOff x="0" y="0"/>
            <a:chExt cx="2639032" cy="812800"/>
          </a:xfrm>
        </p:grpSpPr>
        <p:sp>
          <p:nvSpPr>
            <p:cNvPr name="Freeform 3" id="3"/>
            <p:cNvSpPr/>
            <p:nvPr/>
          </p:nvSpPr>
          <p:spPr>
            <a:xfrm flipH="false" flipV="false" rot="0">
              <a:off x="0" y="0"/>
              <a:ext cx="2639032" cy="812800"/>
            </a:xfrm>
            <a:custGeom>
              <a:avLst/>
              <a:gdLst/>
              <a:ahLst/>
              <a:cxnLst/>
              <a:rect r="r" b="b" t="t" l="l"/>
              <a:pathLst>
                <a:path h="812800" w="2639032">
                  <a:moveTo>
                    <a:pt x="0" y="0"/>
                  </a:moveTo>
                  <a:lnTo>
                    <a:pt x="2639032" y="0"/>
                  </a:lnTo>
                  <a:lnTo>
                    <a:pt x="2639032" y="812800"/>
                  </a:lnTo>
                  <a:lnTo>
                    <a:pt x="0" y="812800"/>
                  </a:lnTo>
                  <a:close/>
                </a:path>
              </a:pathLst>
            </a:custGeom>
            <a:solidFill>
              <a:srgbClr val="07345A"/>
            </a:solidFill>
          </p:spPr>
        </p:sp>
        <p:sp>
          <p:nvSpPr>
            <p:cNvPr name="TextBox 4" id="4"/>
            <p:cNvSpPr txBox="true"/>
            <p:nvPr/>
          </p:nvSpPr>
          <p:spPr>
            <a:xfrm>
              <a:off x="0" y="-38100"/>
              <a:ext cx="2639032"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3429000"/>
            <a:ext cx="9850646" cy="3429000"/>
            <a:chOff x="0" y="0"/>
            <a:chExt cx="2334968" cy="812800"/>
          </a:xfrm>
        </p:grpSpPr>
        <p:sp>
          <p:nvSpPr>
            <p:cNvPr name="Freeform 6" id="6"/>
            <p:cNvSpPr/>
            <p:nvPr/>
          </p:nvSpPr>
          <p:spPr>
            <a:xfrm flipH="false" flipV="false" rot="0">
              <a:off x="0" y="0"/>
              <a:ext cx="2334968" cy="812800"/>
            </a:xfrm>
            <a:custGeom>
              <a:avLst/>
              <a:gdLst/>
              <a:ahLst/>
              <a:cxnLst/>
              <a:rect r="r" b="b" t="t" l="l"/>
              <a:pathLst>
                <a:path h="812800" w="2334968">
                  <a:moveTo>
                    <a:pt x="0" y="0"/>
                  </a:moveTo>
                  <a:lnTo>
                    <a:pt x="2334968" y="0"/>
                  </a:lnTo>
                  <a:lnTo>
                    <a:pt x="2334968" y="812800"/>
                  </a:lnTo>
                  <a:lnTo>
                    <a:pt x="0" y="812800"/>
                  </a:lnTo>
                  <a:close/>
                </a:path>
              </a:pathLst>
            </a:custGeom>
            <a:solidFill>
              <a:srgbClr val="AD9E64"/>
            </a:solidFill>
          </p:spPr>
        </p:sp>
        <p:sp>
          <p:nvSpPr>
            <p:cNvPr name="TextBox 7" id="7"/>
            <p:cNvSpPr txBox="true"/>
            <p:nvPr/>
          </p:nvSpPr>
          <p:spPr>
            <a:xfrm>
              <a:off x="0" y="-38100"/>
              <a:ext cx="2334968"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858000"/>
            <a:ext cx="8363364" cy="3429000"/>
            <a:chOff x="0" y="0"/>
            <a:chExt cx="1982427" cy="812800"/>
          </a:xfrm>
        </p:grpSpPr>
        <p:sp>
          <p:nvSpPr>
            <p:cNvPr name="Freeform 9" id="9"/>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345A"/>
            </a:solidFill>
          </p:spPr>
        </p:sp>
        <p:sp>
          <p:nvSpPr>
            <p:cNvPr name="TextBox 10" id="10"/>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377717" y="901381"/>
            <a:ext cx="5969920" cy="1369063"/>
          </a:xfrm>
          <a:prstGeom prst="rect">
            <a:avLst/>
          </a:prstGeom>
        </p:spPr>
        <p:txBody>
          <a:bodyPr anchor="t" rtlCol="false" tIns="0" lIns="0" bIns="0" rIns="0">
            <a:spAutoFit/>
          </a:bodyPr>
          <a:lstStyle/>
          <a:p>
            <a:pPr>
              <a:lnSpc>
                <a:spcPts val="10639"/>
              </a:lnSpc>
            </a:pPr>
            <a:r>
              <a:rPr lang="en-US" sz="7599">
                <a:solidFill>
                  <a:srgbClr val="FFFFFF"/>
                </a:solidFill>
                <a:latin typeface="Poppins Bold"/>
              </a:rPr>
              <a:t>Gender</a:t>
            </a:r>
          </a:p>
        </p:txBody>
      </p:sp>
      <p:sp>
        <p:nvSpPr>
          <p:cNvPr name="TextBox 12" id="12"/>
          <p:cNvSpPr txBox="true"/>
          <p:nvPr/>
        </p:nvSpPr>
        <p:spPr>
          <a:xfrm rot="0">
            <a:off x="10965583" y="4566285"/>
            <a:ext cx="5969920" cy="1369061"/>
          </a:xfrm>
          <a:prstGeom prst="rect">
            <a:avLst/>
          </a:prstGeom>
        </p:spPr>
        <p:txBody>
          <a:bodyPr anchor="t" rtlCol="false" tIns="0" lIns="0" bIns="0" rIns="0">
            <a:spAutoFit/>
          </a:bodyPr>
          <a:lstStyle/>
          <a:p>
            <a:pPr>
              <a:lnSpc>
                <a:spcPts val="10639"/>
              </a:lnSpc>
            </a:pPr>
            <a:r>
              <a:rPr lang="en-US" sz="7599">
                <a:solidFill>
                  <a:srgbClr val="FFFFFF"/>
                </a:solidFill>
                <a:latin typeface="Poppins Bold"/>
              </a:rPr>
              <a:t>Category</a:t>
            </a:r>
          </a:p>
        </p:txBody>
      </p:sp>
      <p:sp>
        <p:nvSpPr>
          <p:cNvPr name="TextBox 13" id="13"/>
          <p:cNvSpPr txBox="true"/>
          <p:nvPr/>
        </p:nvSpPr>
        <p:spPr>
          <a:xfrm rot="0">
            <a:off x="11121358" y="8002905"/>
            <a:ext cx="5969920" cy="1369061"/>
          </a:xfrm>
          <a:prstGeom prst="rect">
            <a:avLst/>
          </a:prstGeom>
        </p:spPr>
        <p:txBody>
          <a:bodyPr anchor="t" rtlCol="false" tIns="0" lIns="0" bIns="0" rIns="0">
            <a:spAutoFit/>
          </a:bodyPr>
          <a:lstStyle/>
          <a:p>
            <a:pPr>
              <a:lnSpc>
                <a:spcPts val="10639"/>
              </a:lnSpc>
            </a:pPr>
            <a:r>
              <a:rPr lang="en-US" sz="7599">
                <a:solidFill>
                  <a:srgbClr val="FFFFFF"/>
                </a:solidFill>
                <a:latin typeface="Poppins Bold"/>
              </a:rPr>
              <a:t>Location</a:t>
            </a:r>
          </a:p>
        </p:txBody>
      </p:sp>
      <p:sp>
        <p:nvSpPr>
          <p:cNvPr name="TextBox 14" id="14"/>
          <p:cNvSpPr txBox="true"/>
          <p:nvPr/>
        </p:nvSpPr>
        <p:spPr>
          <a:xfrm rot="0">
            <a:off x="221796" y="-171450"/>
            <a:ext cx="5705343" cy="2228850"/>
          </a:xfrm>
          <a:prstGeom prst="rect">
            <a:avLst/>
          </a:prstGeom>
        </p:spPr>
        <p:txBody>
          <a:bodyPr anchor="t" rtlCol="false" tIns="0" lIns="0" bIns="0" rIns="0">
            <a:spAutoFit/>
          </a:bodyPr>
          <a:lstStyle/>
          <a:p>
            <a:pPr>
              <a:lnSpc>
                <a:spcPts val="8519"/>
              </a:lnSpc>
            </a:pPr>
            <a:r>
              <a:rPr lang="en-US" sz="7099">
                <a:solidFill>
                  <a:srgbClr val="07345A"/>
                </a:solidFill>
                <a:latin typeface="Poppins Bold"/>
              </a:rPr>
              <a:t>Considered Variables</a:t>
            </a:r>
          </a:p>
        </p:txBody>
      </p:sp>
      <p:sp>
        <p:nvSpPr>
          <p:cNvPr name="Freeform 15" id="15"/>
          <p:cNvSpPr/>
          <p:nvPr/>
        </p:nvSpPr>
        <p:spPr>
          <a:xfrm flipH="false" flipV="false" rot="0">
            <a:off x="221796" y="2057400"/>
            <a:ext cx="5491527" cy="8229600"/>
          </a:xfrm>
          <a:custGeom>
            <a:avLst/>
            <a:gdLst/>
            <a:ahLst/>
            <a:cxnLst/>
            <a:rect r="r" b="b" t="t" l="l"/>
            <a:pathLst>
              <a:path h="8229600" w="5491527">
                <a:moveTo>
                  <a:pt x="0" y="0"/>
                </a:moveTo>
                <a:lnTo>
                  <a:pt x="5491528" y="0"/>
                </a:lnTo>
                <a:lnTo>
                  <a:pt x="5491528" y="8229600"/>
                </a:lnTo>
                <a:lnTo>
                  <a:pt x="0" y="8229600"/>
                </a:lnTo>
                <a:lnTo>
                  <a:pt x="0" y="0"/>
                </a:lnTo>
                <a:close/>
              </a:path>
            </a:pathLst>
          </a:custGeom>
          <a:blipFill>
            <a:blip r:embed="rId2"/>
            <a:stretch>
              <a:fillRect l="0" t="0" r="0" b="0"/>
            </a:stretch>
          </a:blipFill>
        </p:spPr>
      </p:sp>
      <p:sp>
        <p:nvSpPr>
          <p:cNvPr name="Freeform 16" id="16"/>
          <p:cNvSpPr/>
          <p:nvPr/>
        </p:nvSpPr>
        <p:spPr>
          <a:xfrm flipH="false" flipV="false" rot="0">
            <a:off x="6532474" y="9258300"/>
            <a:ext cx="1086826" cy="1086826"/>
          </a:xfrm>
          <a:custGeom>
            <a:avLst/>
            <a:gdLst/>
            <a:ahLst/>
            <a:cxnLst/>
            <a:rect r="r" b="b" t="t" l="l"/>
            <a:pathLst>
              <a:path h="1086826" w="1086826">
                <a:moveTo>
                  <a:pt x="0" y="0"/>
                </a:moveTo>
                <a:lnTo>
                  <a:pt x="1086826" y="0"/>
                </a:lnTo>
                <a:lnTo>
                  <a:pt x="1086826" y="1086826"/>
                </a:lnTo>
                <a:lnTo>
                  <a:pt x="0" y="1086826"/>
                </a:lnTo>
                <a:lnTo>
                  <a:pt x="0" y="0"/>
                </a:lnTo>
                <a:close/>
              </a:path>
            </a:pathLst>
          </a:custGeom>
          <a:blipFill>
            <a:blip r:embed="rId3"/>
            <a:stretch>
              <a:fillRect l="0" t="0" r="0" b="0"/>
            </a:stretch>
          </a:blipFill>
        </p:spPr>
      </p:sp>
      <p:sp>
        <p:nvSpPr>
          <p:cNvPr name="Freeform 17" id="17"/>
          <p:cNvSpPr/>
          <p:nvPr/>
        </p:nvSpPr>
        <p:spPr>
          <a:xfrm flipH="false" flipV="false" rot="0">
            <a:off x="14651839" y="1206201"/>
            <a:ext cx="1223121" cy="978497"/>
          </a:xfrm>
          <a:custGeom>
            <a:avLst/>
            <a:gdLst/>
            <a:ahLst/>
            <a:cxnLst/>
            <a:rect r="r" b="b" t="t" l="l"/>
            <a:pathLst>
              <a:path h="978497" w="1223121">
                <a:moveTo>
                  <a:pt x="0" y="0"/>
                </a:moveTo>
                <a:lnTo>
                  <a:pt x="1223121" y="0"/>
                </a:lnTo>
                <a:lnTo>
                  <a:pt x="1223121" y="978498"/>
                </a:lnTo>
                <a:lnTo>
                  <a:pt x="0" y="978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349476" y="4954865"/>
            <a:ext cx="1150320" cy="810975"/>
          </a:xfrm>
          <a:custGeom>
            <a:avLst/>
            <a:gdLst/>
            <a:ahLst/>
            <a:cxnLst/>
            <a:rect r="r" b="b" t="t" l="l"/>
            <a:pathLst>
              <a:path h="810975" w="1150320">
                <a:moveTo>
                  <a:pt x="0" y="0"/>
                </a:moveTo>
                <a:lnTo>
                  <a:pt x="1150320" y="0"/>
                </a:lnTo>
                <a:lnTo>
                  <a:pt x="1150320" y="810976"/>
                </a:lnTo>
                <a:lnTo>
                  <a:pt x="0" y="810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686751" y="8210550"/>
            <a:ext cx="660886" cy="1020673"/>
          </a:xfrm>
          <a:custGeom>
            <a:avLst/>
            <a:gdLst/>
            <a:ahLst/>
            <a:cxnLst/>
            <a:rect r="r" b="b" t="t" l="l"/>
            <a:pathLst>
              <a:path h="1020673" w="660886">
                <a:moveTo>
                  <a:pt x="0" y="0"/>
                </a:moveTo>
                <a:lnTo>
                  <a:pt x="660886" y="0"/>
                </a:lnTo>
                <a:lnTo>
                  <a:pt x="660886" y="1020673"/>
                </a:lnTo>
                <a:lnTo>
                  <a:pt x="0" y="10206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345A"/>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grpSp>
        <p:nvGrpSpPr>
          <p:cNvPr name="Group 5" id="5"/>
          <p:cNvGrpSpPr/>
          <p:nvPr/>
        </p:nvGrpSpPr>
        <p:grpSpPr>
          <a:xfrm rot="0">
            <a:off x="2473266" y="1872927"/>
            <a:ext cx="13785524" cy="6541146"/>
            <a:chOff x="0" y="0"/>
            <a:chExt cx="2069487" cy="981959"/>
          </a:xfrm>
        </p:grpSpPr>
        <p:sp>
          <p:nvSpPr>
            <p:cNvPr name="Freeform 6" id="6"/>
            <p:cNvSpPr/>
            <p:nvPr/>
          </p:nvSpPr>
          <p:spPr>
            <a:xfrm flipH="false" flipV="false" rot="0">
              <a:off x="0" y="0"/>
              <a:ext cx="2069487" cy="981959"/>
            </a:xfrm>
            <a:custGeom>
              <a:avLst/>
              <a:gdLst/>
              <a:ahLst/>
              <a:cxnLst/>
              <a:rect r="r" b="b" t="t" l="l"/>
              <a:pathLst>
                <a:path h="981959" w="2069487">
                  <a:moveTo>
                    <a:pt x="0" y="0"/>
                  </a:moveTo>
                  <a:lnTo>
                    <a:pt x="2069487" y="0"/>
                  </a:lnTo>
                  <a:lnTo>
                    <a:pt x="2069487" y="981959"/>
                  </a:lnTo>
                  <a:lnTo>
                    <a:pt x="0" y="981959"/>
                  </a:lnTo>
                  <a:close/>
                </a:path>
              </a:pathLst>
            </a:custGeom>
            <a:solidFill>
              <a:srgbClr val="000000">
                <a:alpha val="0"/>
              </a:srgbClr>
            </a:solidFill>
            <a:ln w="38100" cap="sq">
              <a:solidFill>
                <a:srgbClr val="FEFFFF"/>
              </a:solidFill>
              <a:prstDash val="solid"/>
              <a:miter/>
            </a:ln>
          </p:spPr>
        </p:sp>
        <p:sp>
          <p:nvSpPr>
            <p:cNvPr name="TextBox 7" id="7"/>
            <p:cNvSpPr txBox="true"/>
            <p:nvPr/>
          </p:nvSpPr>
          <p:spPr>
            <a:xfrm>
              <a:off x="0" y="-19050"/>
              <a:ext cx="2069487" cy="1001009"/>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059322" y="4000817"/>
            <a:ext cx="11906252" cy="4413256"/>
          </a:xfrm>
          <a:prstGeom prst="rect">
            <a:avLst/>
          </a:prstGeom>
        </p:spPr>
        <p:txBody>
          <a:bodyPr anchor="t" rtlCol="false" tIns="0" lIns="0" bIns="0" rIns="0">
            <a:spAutoFit/>
          </a:bodyPr>
          <a:lstStyle/>
          <a:p>
            <a:pPr algn="ctr" marL="0" indent="0" lvl="0">
              <a:lnSpc>
                <a:spcPts val="17632"/>
              </a:lnSpc>
              <a:spcBef>
                <a:spcPct val="0"/>
              </a:spcBef>
            </a:pPr>
            <a:r>
              <a:rPr lang="en-US" sz="12777" spc="1252">
                <a:solidFill>
                  <a:srgbClr val="AD9E64"/>
                </a:solidFill>
                <a:latin typeface="League Spartan"/>
              </a:rPr>
              <a:t>DATA ANALYSIS</a:t>
            </a:r>
          </a:p>
        </p:txBody>
      </p:sp>
      <p:sp>
        <p:nvSpPr>
          <p:cNvPr name="TextBox 9" id="9"/>
          <p:cNvSpPr txBox="true"/>
          <p:nvPr/>
        </p:nvSpPr>
        <p:spPr>
          <a:xfrm rot="0">
            <a:off x="3059322" y="2613427"/>
            <a:ext cx="11906252" cy="1367847"/>
          </a:xfrm>
          <a:prstGeom prst="rect">
            <a:avLst/>
          </a:prstGeom>
        </p:spPr>
        <p:txBody>
          <a:bodyPr anchor="t" rtlCol="false" tIns="0" lIns="0" bIns="0" rIns="0">
            <a:spAutoFit/>
          </a:bodyPr>
          <a:lstStyle/>
          <a:p>
            <a:pPr algn="ctr">
              <a:lnSpc>
                <a:spcPts val="11280"/>
              </a:lnSpc>
            </a:pPr>
            <a:r>
              <a:rPr lang="en-US" sz="8173" spc="2002">
                <a:solidFill>
                  <a:srgbClr val="FEFEFE"/>
                </a:solidFill>
                <a:latin typeface="DM Sans"/>
              </a:rPr>
              <a:t>EXPLORATORY</a:t>
            </a:r>
          </a:p>
        </p:txBody>
      </p:sp>
      <p:sp>
        <p:nvSpPr>
          <p:cNvPr name="Freeform 10" id="10"/>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4"/>
            <a:stretch>
              <a:fillRect l="0" t="0" r="0" b="0"/>
            </a:stretch>
          </a:blipFill>
        </p:spPr>
      </p:sp>
      <p:sp>
        <p:nvSpPr>
          <p:cNvPr name="Freeform 11" id="11"/>
          <p:cNvSpPr/>
          <p:nvPr/>
        </p:nvSpPr>
        <p:spPr>
          <a:xfrm flipH="false" flipV="false" rot="0">
            <a:off x="16515374" y="0"/>
            <a:ext cx="1772626" cy="1772626"/>
          </a:xfrm>
          <a:custGeom>
            <a:avLst/>
            <a:gdLst/>
            <a:ahLst/>
            <a:cxnLst/>
            <a:rect r="r" b="b" t="t" l="l"/>
            <a:pathLst>
              <a:path h="1772626" w="1772626">
                <a:moveTo>
                  <a:pt x="0" y="0"/>
                </a:moveTo>
                <a:lnTo>
                  <a:pt x="1772626" y="0"/>
                </a:lnTo>
                <a:lnTo>
                  <a:pt x="1772626" y="1772626"/>
                </a:lnTo>
                <a:lnTo>
                  <a:pt x="0" y="177262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40641"/>
            <a:ext cx="8188548" cy="2828682"/>
          </a:xfrm>
          <a:custGeom>
            <a:avLst/>
            <a:gdLst/>
            <a:ahLst/>
            <a:cxnLst/>
            <a:rect r="r" b="b" t="t" l="l"/>
            <a:pathLst>
              <a:path h="2828682" w="8188548">
                <a:moveTo>
                  <a:pt x="0" y="0"/>
                </a:moveTo>
                <a:lnTo>
                  <a:pt x="8188548" y="0"/>
                </a:lnTo>
                <a:lnTo>
                  <a:pt x="8188548" y="2828682"/>
                </a:lnTo>
                <a:lnTo>
                  <a:pt x="0" y="2828682"/>
                </a:lnTo>
                <a:lnTo>
                  <a:pt x="0" y="0"/>
                </a:lnTo>
                <a:close/>
              </a:path>
            </a:pathLst>
          </a:custGeom>
          <a:blipFill>
            <a:blip r:embed="rId2"/>
            <a:stretch>
              <a:fillRect l="0" t="0" r="0" b="0"/>
            </a:stretch>
          </a:blipFill>
        </p:spPr>
      </p:sp>
      <p:sp>
        <p:nvSpPr>
          <p:cNvPr name="Freeform 3" id="3"/>
          <p:cNvSpPr/>
          <p:nvPr/>
        </p:nvSpPr>
        <p:spPr>
          <a:xfrm flipH="false" flipV="false" rot="0">
            <a:off x="1028700" y="5717273"/>
            <a:ext cx="8115300" cy="3095011"/>
          </a:xfrm>
          <a:custGeom>
            <a:avLst/>
            <a:gdLst/>
            <a:ahLst/>
            <a:cxnLst/>
            <a:rect r="r" b="b" t="t" l="l"/>
            <a:pathLst>
              <a:path h="3095011" w="8115300">
                <a:moveTo>
                  <a:pt x="0" y="0"/>
                </a:moveTo>
                <a:lnTo>
                  <a:pt x="8115300" y="0"/>
                </a:lnTo>
                <a:lnTo>
                  <a:pt x="8115300" y="3095010"/>
                </a:lnTo>
                <a:lnTo>
                  <a:pt x="0" y="3095010"/>
                </a:lnTo>
                <a:lnTo>
                  <a:pt x="0" y="0"/>
                </a:lnTo>
                <a:close/>
              </a:path>
            </a:pathLst>
          </a:custGeom>
          <a:blipFill>
            <a:blip r:embed="rId3"/>
            <a:stretch>
              <a:fillRect l="-16457" t="0" r="-16457" b="0"/>
            </a:stretch>
          </a:blipFill>
        </p:spPr>
      </p:sp>
      <p:sp>
        <p:nvSpPr>
          <p:cNvPr name="Freeform 4" id="4"/>
          <p:cNvSpPr/>
          <p:nvPr/>
        </p:nvSpPr>
        <p:spPr>
          <a:xfrm flipH="false" flipV="false" rot="0">
            <a:off x="9719577" y="2440641"/>
            <a:ext cx="7795493" cy="2692904"/>
          </a:xfrm>
          <a:custGeom>
            <a:avLst/>
            <a:gdLst/>
            <a:ahLst/>
            <a:cxnLst/>
            <a:rect r="r" b="b" t="t" l="l"/>
            <a:pathLst>
              <a:path h="2692904" w="7795493">
                <a:moveTo>
                  <a:pt x="0" y="0"/>
                </a:moveTo>
                <a:lnTo>
                  <a:pt x="7795493" y="0"/>
                </a:lnTo>
                <a:lnTo>
                  <a:pt x="7795493" y="2692904"/>
                </a:lnTo>
                <a:lnTo>
                  <a:pt x="0" y="2692904"/>
                </a:lnTo>
                <a:lnTo>
                  <a:pt x="0" y="0"/>
                </a:lnTo>
                <a:close/>
              </a:path>
            </a:pathLst>
          </a:custGeom>
          <a:blipFill>
            <a:blip r:embed="rId4"/>
            <a:stretch>
              <a:fillRect l="0" t="0" r="0" b="0"/>
            </a:stretch>
          </a:blipFill>
        </p:spPr>
      </p:sp>
      <p:sp>
        <p:nvSpPr>
          <p:cNvPr name="Freeform 5" id="5"/>
          <p:cNvSpPr/>
          <p:nvPr/>
        </p:nvSpPr>
        <p:spPr>
          <a:xfrm flipH="false" flipV="false" rot="0">
            <a:off x="9719577" y="5763861"/>
            <a:ext cx="8210074" cy="3048423"/>
          </a:xfrm>
          <a:custGeom>
            <a:avLst/>
            <a:gdLst/>
            <a:ahLst/>
            <a:cxnLst/>
            <a:rect r="r" b="b" t="t" l="l"/>
            <a:pathLst>
              <a:path h="3048423" w="8210074">
                <a:moveTo>
                  <a:pt x="0" y="0"/>
                </a:moveTo>
                <a:lnTo>
                  <a:pt x="8210075" y="0"/>
                </a:lnTo>
                <a:lnTo>
                  <a:pt x="8210075" y="3048422"/>
                </a:lnTo>
                <a:lnTo>
                  <a:pt x="0" y="3048422"/>
                </a:lnTo>
                <a:lnTo>
                  <a:pt x="0" y="0"/>
                </a:lnTo>
                <a:close/>
              </a:path>
            </a:pathLst>
          </a:custGeom>
          <a:blipFill>
            <a:blip r:embed="rId5"/>
            <a:stretch>
              <a:fillRect l="0" t="0" r="0" b="0"/>
            </a:stretch>
          </a:blipFill>
        </p:spPr>
      </p:sp>
      <p:sp>
        <p:nvSpPr>
          <p:cNvPr name="Freeform 6" id="6"/>
          <p:cNvSpPr/>
          <p:nvPr/>
        </p:nvSpPr>
        <p:spPr>
          <a:xfrm flipH="false" flipV="false" rot="0">
            <a:off x="16267000" y="3640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6"/>
            <a:stretch>
              <a:fillRect l="0" t="0" r="0" b="0"/>
            </a:stretch>
          </a:blipFill>
        </p:spPr>
      </p:sp>
      <p:sp>
        <p:nvSpPr>
          <p:cNvPr name="TextBox 7" id="7"/>
          <p:cNvSpPr txBox="true"/>
          <p:nvPr/>
        </p:nvSpPr>
        <p:spPr>
          <a:xfrm rot="0">
            <a:off x="4840515" y="1204252"/>
            <a:ext cx="8606971" cy="727337"/>
          </a:xfrm>
          <a:prstGeom prst="rect">
            <a:avLst/>
          </a:prstGeom>
        </p:spPr>
        <p:txBody>
          <a:bodyPr anchor="t" rtlCol="false" tIns="0" lIns="0" bIns="0" rIns="0">
            <a:spAutoFit/>
          </a:bodyPr>
          <a:lstStyle/>
          <a:p>
            <a:pPr algn="ctr">
              <a:lnSpc>
                <a:spcPts val="5820"/>
              </a:lnSpc>
              <a:spcBef>
                <a:spcPct val="0"/>
              </a:spcBef>
            </a:pPr>
            <a:r>
              <a:rPr lang="en-US" sz="4477">
                <a:solidFill>
                  <a:srgbClr val="000000"/>
                </a:solidFill>
                <a:latin typeface="Open Sauce"/>
              </a:rPr>
              <a:t>Data Visualizaion By Frecuency</a:t>
            </a:r>
          </a:p>
        </p:txBody>
      </p:sp>
      <p:sp>
        <p:nvSpPr>
          <p:cNvPr name="Freeform 8" id="8"/>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FC6AC"/>
        </a:solidFill>
      </p:bgPr>
    </p:bg>
    <p:spTree>
      <p:nvGrpSpPr>
        <p:cNvPr id="1" name=""/>
        <p:cNvGrpSpPr/>
        <p:nvPr/>
      </p:nvGrpSpPr>
      <p:grpSpPr>
        <a:xfrm>
          <a:off x="0" y="0"/>
          <a:ext cx="0" cy="0"/>
          <a:chOff x="0" y="0"/>
          <a:chExt cx="0" cy="0"/>
        </a:xfrm>
      </p:grpSpPr>
      <p:sp>
        <p:nvSpPr>
          <p:cNvPr name="Freeform 2" id="2"/>
          <p:cNvSpPr/>
          <p:nvPr/>
        </p:nvSpPr>
        <p:spPr>
          <a:xfrm flipH="false" flipV="false" rot="0">
            <a:off x="3129740" y="1265329"/>
            <a:ext cx="12028521" cy="4510844"/>
          </a:xfrm>
          <a:custGeom>
            <a:avLst/>
            <a:gdLst/>
            <a:ahLst/>
            <a:cxnLst/>
            <a:rect r="r" b="b" t="t" l="l"/>
            <a:pathLst>
              <a:path h="4510844" w="12028521">
                <a:moveTo>
                  <a:pt x="0" y="0"/>
                </a:moveTo>
                <a:lnTo>
                  <a:pt x="12028520" y="0"/>
                </a:lnTo>
                <a:lnTo>
                  <a:pt x="12028520" y="4510844"/>
                </a:lnTo>
                <a:lnTo>
                  <a:pt x="0" y="4510844"/>
                </a:lnTo>
                <a:lnTo>
                  <a:pt x="0" y="0"/>
                </a:lnTo>
                <a:close/>
              </a:path>
            </a:pathLst>
          </a:custGeom>
          <a:blipFill>
            <a:blip r:embed="rId2"/>
            <a:stretch>
              <a:fillRect l="-3682" t="0" r="-3682" b="-6303"/>
            </a:stretch>
          </a:blipFill>
        </p:spPr>
      </p:sp>
      <p:sp>
        <p:nvSpPr>
          <p:cNvPr name="Freeform 3" id="3"/>
          <p:cNvSpPr/>
          <p:nvPr/>
        </p:nvSpPr>
        <p:spPr>
          <a:xfrm flipH="false" flipV="false" rot="0">
            <a:off x="3129740" y="6138123"/>
            <a:ext cx="5078887" cy="4092218"/>
          </a:xfrm>
          <a:custGeom>
            <a:avLst/>
            <a:gdLst/>
            <a:ahLst/>
            <a:cxnLst/>
            <a:rect r="r" b="b" t="t" l="l"/>
            <a:pathLst>
              <a:path h="4092218" w="5078887">
                <a:moveTo>
                  <a:pt x="0" y="0"/>
                </a:moveTo>
                <a:lnTo>
                  <a:pt x="5078887" y="0"/>
                </a:lnTo>
                <a:lnTo>
                  <a:pt x="5078887" y="4092218"/>
                </a:lnTo>
                <a:lnTo>
                  <a:pt x="0" y="4092218"/>
                </a:lnTo>
                <a:lnTo>
                  <a:pt x="0" y="0"/>
                </a:lnTo>
                <a:close/>
              </a:path>
            </a:pathLst>
          </a:custGeom>
          <a:blipFill>
            <a:blip r:embed="rId3"/>
            <a:stretch>
              <a:fillRect l="0" t="-1012" r="0" b="-1012"/>
            </a:stretch>
          </a:blipFill>
        </p:spPr>
      </p:sp>
      <p:sp>
        <p:nvSpPr>
          <p:cNvPr name="TextBox 4" id="4"/>
          <p:cNvSpPr txBox="true"/>
          <p:nvPr/>
        </p:nvSpPr>
        <p:spPr>
          <a:xfrm rot="0">
            <a:off x="4840515" y="175006"/>
            <a:ext cx="8606971" cy="727337"/>
          </a:xfrm>
          <a:prstGeom prst="rect">
            <a:avLst/>
          </a:prstGeom>
        </p:spPr>
        <p:txBody>
          <a:bodyPr anchor="t" rtlCol="false" tIns="0" lIns="0" bIns="0" rIns="0">
            <a:spAutoFit/>
          </a:bodyPr>
          <a:lstStyle/>
          <a:p>
            <a:pPr algn="ctr">
              <a:lnSpc>
                <a:spcPts val="5820"/>
              </a:lnSpc>
              <a:spcBef>
                <a:spcPct val="0"/>
              </a:spcBef>
            </a:pPr>
            <a:r>
              <a:rPr lang="en-US" sz="4477">
                <a:solidFill>
                  <a:srgbClr val="000000"/>
                </a:solidFill>
                <a:latin typeface="Open Sauce"/>
              </a:rPr>
              <a:t>Data Visualizaion By Frecuency</a:t>
            </a:r>
          </a:p>
        </p:txBody>
      </p:sp>
      <p:sp>
        <p:nvSpPr>
          <p:cNvPr name="Freeform 5" id="5"/>
          <p:cNvSpPr/>
          <p:nvPr/>
        </p:nvSpPr>
        <p:spPr>
          <a:xfrm flipH="false" flipV="false" rot="0">
            <a:off x="9627566" y="5990126"/>
            <a:ext cx="5530694" cy="4365822"/>
          </a:xfrm>
          <a:custGeom>
            <a:avLst/>
            <a:gdLst/>
            <a:ahLst/>
            <a:cxnLst/>
            <a:rect r="r" b="b" t="t" l="l"/>
            <a:pathLst>
              <a:path h="4365822" w="5530694">
                <a:moveTo>
                  <a:pt x="0" y="0"/>
                </a:moveTo>
                <a:lnTo>
                  <a:pt x="5530694" y="0"/>
                </a:lnTo>
                <a:lnTo>
                  <a:pt x="5530694" y="4365822"/>
                </a:lnTo>
                <a:lnTo>
                  <a:pt x="0" y="4365822"/>
                </a:lnTo>
                <a:lnTo>
                  <a:pt x="0" y="0"/>
                </a:lnTo>
                <a:close/>
              </a:path>
            </a:pathLst>
          </a:custGeom>
          <a:blipFill>
            <a:blip r:embed="rId4"/>
            <a:stretch>
              <a:fillRect l="0" t="0" r="0" b="0"/>
            </a:stretch>
          </a:blipFill>
        </p:spPr>
      </p:sp>
      <p:sp>
        <p:nvSpPr>
          <p:cNvPr name="Freeform 6" id="6"/>
          <p:cNvSpPr/>
          <p:nvPr/>
        </p:nvSpPr>
        <p:spPr>
          <a:xfrm flipH="false" flipV="false" rot="0">
            <a:off x="16267000" y="36400"/>
            <a:ext cx="1984600" cy="1984600"/>
          </a:xfrm>
          <a:custGeom>
            <a:avLst/>
            <a:gdLst/>
            <a:ahLst/>
            <a:cxnLst/>
            <a:rect r="r" b="b" t="t" l="l"/>
            <a:pathLst>
              <a:path h="1984600" w="1984600">
                <a:moveTo>
                  <a:pt x="0" y="0"/>
                </a:moveTo>
                <a:lnTo>
                  <a:pt x="1984600" y="0"/>
                </a:lnTo>
                <a:lnTo>
                  <a:pt x="1984600" y="1984600"/>
                </a:lnTo>
                <a:lnTo>
                  <a:pt x="0" y="1984600"/>
                </a:lnTo>
                <a:lnTo>
                  <a:pt x="0" y="0"/>
                </a:lnTo>
                <a:close/>
              </a:path>
            </a:pathLst>
          </a:custGeom>
          <a:blipFill>
            <a:blip r:embed="rId5"/>
            <a:stretch>
              <a:fillRect l="0" t="0" r="0" b="0"/>
            </a:stretch>
          </a:blipFill>
        </p:spPr>
      </p:sp>
      <p:sp>
        <p:nvSpPr>
          <p:cNvPr name="Freeform 7" id="7"/>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DAF13qtx0uU</dc:identifier>
  <dcterms:modified xsi:type="dcterms:W3CDTF">2011-08-01T06:04:30Z</dcterms:modified>
  <cp:revision>1</cp:revision>
  <dc:title>SMART QUESTION 1</dc:title>
</cp:coreProperties>
</file>